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96" r:id="rId2"/>
    <p:sldId id="305" r:id="rId3"/>
    <p:sldId id="308" r:id="rId4"/>
    <p:sldId id="329" r:id="rId5"/>
    <p:sldId id="328" r:id="rId6"/>
    <p:sldId id="341" r:id="rId7"/>
    <p:sldId id="330" r:id="rId8"/>
    <p:sldId id="342" r:id="rId9"/>
    <p:sldId id="299" r:id="rId10"/>
    <p:sldId id="319" r:id="rId11"/>
    <p:sldId id="327" r:id="rId12"/>
    <p:sldId id="320" r:id="rId13"/>
    <p:sldId id="343" r:id="rId14"/>
    <p:sldId id="344" r:id="rId15"/>
    <p:sldId id="345" r:id="rId16"/>
    <p:sldId id="346" r:id="rId17"/>
    <p:sldId id="347" r:id="rId18"/>
    <p:sldId id="348" r:id="rId19"/>
    <p:sldId id="349" r:id="rId20"/>
    <p:sldId id="350" r:id="rId21"/>
    <p:sldId id="351" r:id="rId22"/>
    <p:sldId id="352" r:id="rId23"/>
    <p:sldId id="321" r:id="rId24"/>
    <p:sldId id="338" r:id="rId25"/>
    <p:sldId id="337" r:id="rId26"/>
    <p:sldId id="336" r:id="rId27"/>
    <p:sldId id="339" r:id="rId28"/>
    <p:sldId id="340" r:id="rId29"/>
    <p:sldId id="322" r:id="rId30"/>
    <p:sldId id="335" r:id="rId31"/>
    <p:sldId id="323" r:id="rId32"/>
    <p:sldId id="333" r:id="rId33"/>
    <p:sldId id="334" r:id="rId34"/>
    <p:sldId id="395" r:id="rId35"/>
    <p:sldId id="397" r:id="rId36"/>
    <p:sldId id="393" r:id="rId37"/>
    <p:sldId id="396" r:id="rId38"/>
    <p:sldId id="324" r:id="rId39"/>
    <p:sldId id="383" r:id="rId40"/>
    <p:sldId id="384" r:id="rId41"/>
    <p:sldId id="385" r:id="rId42"/>
    <p:sldId id="386" r:id="rId43"/>
    <p:sldId id="389" r:id="rId44"/>
    <p:sldId id="390" r:id="rId45"/>
    <p:sldId id="391" r:id="rId46"/>
    <p:sldId id="387" r:id="rId47"/>
    <p:sldId id="388" r:id="rId48"/>
    <p:sldId id="392" r:id="rId49"/>
    <p:sldId id="325" r:id="rId50"/>
    <p:sldId id="355" r:id="rId51"/>
    <p:sldId id="356" r:id="rId52"/>
    <p:sldId id="357" r:id="rId53"/>
    <p:sldId id="358" r:id="rId54"/>
    <p:sldId id="363" r:id="rId55"/>
    <p:sldId id="365" r:id="rId56"/>
    <p:sldId id="377" r:id="rId57"/>
    <p:sldId id="369" r:id="rId58"/>
    <p:sldId id="370" r:id="rId59"/>
    <p:sldId id="371" r:id="rId60"/>
    <p:sldId id="372" r:id="rId61"/>
    <p:sldId id="373" r:id="rId62"/>
    <p:sldId id="374" r:id="rId63"/>
    <p:sldId id="378" r:id="rId64"/>
    <p:sldId id="326" r:id="rId65"/>
    <p:sldId id="381" r:id="rId66"/>
    <p:sldId id="382" r:id="rId67"/>
    <p:sldId id="28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Godinho" initials="AG"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F7A7"/>
    <a:srgbClr val="2F2F2F"/>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83716" autoAdjust="0"/>
  </p:normalViewPr>
  <p:slideViewPr>
    <p:cSldViewPr snapToGrid="0" snapToObjects="1">
      <p:cViewPr varScale="1">
        <p:scale>
          <a:sx n="58" d="100"/>
          <a:sy n="58" d="100"/>
        </p:scale>
        <p:origin x="1020" y="72"/>
      </p:cViewPr>
      <p:guideLst/>
    </p:cSldViewPr>
  </p:slideViewPr>
  <p:outlineViewPr>
    <p:cViewPr>
      <p:scale>
        <a:sx n="33" d="100"/>
        <a:sy n="33" d="100"/>
      </p:scale>
      <p:origin x="0" y="-22891"/>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CB0CAB-A528-CD45-8F12-922B94DEC1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7AD8C8-453F-104C-B81F-526301CF4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B72EAA-2733-D14F-950A-8F4240385864}" type="datetimeFigureOut">
              <a:rPr lang="en-US" smtClean="0"/>
              <a:t>9/20/2024</a:t>
            </a:fld>
            <a:endParaRPr lang="en-US"/>
          </a:p>
        </p:txBody>
      </p:sp>
      <p:sp>
        <p:nvSpPr>
          <p:cNvPr id="4" name="Footer Placeholder 3">
            <a:extLst>
              <a:ext uri="{FF2B5EF4-FFF2-40B4-BE49-F238E27FC236}">
                <a16:creationId xmlns:a16="http://schemas.microsoft.com/office/drawing/2014/main" id="{24EBBD38-63DF-604F-9396-6BB856125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D48731-E0D0-B242-9967-4E9E135D8D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59750F-00B8-E148-9878-D197EE9CB895}" type="slidenum">
              <a:rPr lang="en-US" smtClean="0"/>
              <a:t>‹Nº›</a:t>
            </a:fld>
            <a:endParaRPr lang="en-US"/>
          </a:p>
        </p:txBody>
      </p:sp>
    </p:spTree>
    <p:extLst>
      <p:ext uri="{BB962C8B-B14F-4D97-AF65-F5344CB8AC3E}">
        <p14:creationId xmlns:p14="http://schemas.microsoft.com/office/powerpoint/2010/main" val="2451300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D062E-52F7-A14D-A443-1F3854784447}" type="datetimeFigureOut">
              <a:rPr lang="en-US" smtClean="0"/>
              <a:t>9/20/2024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0EE9E-52B8-AA4F-8DD5-ED0FB4E5CBCC}" type="slidenum">
              <a:rPr lang="en-US" smtClean="0"/>
              <a:t>‹Nº›</a:t>
            </a:fld>
            <a:endParaRPr lang="en-US"/>
          </a:p>
        </p:txBody>
      </p:sp>
    </p:spTree>
    <p:extLst>
      <p:ext uri="{BB962C8B-B14F-4D97-AF65-F5344CB8AC3E}">
        <p14:creationId xmlns:p14="http://schemas.microsoft.com/office/powerpoint/2010/main" val="1864294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1</a:t>
            </a:fld>
            <a:endParaRPr lang="en-US"/>
          </a:p>
        </p:txBody>
      </p:sp>
    </p:spTree>
    <p:extLst>
      <p:ext uri="{BB962C8B-B14F-4D97-AF65-F5344CB8AC3E}">
        <p14:creationId xmlns:p14="http://schemas.microsoft.com/office/powerpoint/2010/main" val="11789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Sin embargo, el consumo de potencia es mayor y se tiene mayor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18</a:t>
            </a:fld>
            <a:endParaRPr lang="en-US"/>
          </a:p>
        </p:txBody>
      </p:sp>
    </p:spTree>
    <p:extLst>
      <p:ext uri="{BB962C8B-B14F-4D97-AF65-F5344CB8AC3E}">
        <p14:creationId xmlns:p14="http://schemas.microsoft.com/office/powerpoint/2010/main" val="273819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Para lograr la compensación del calentamiento, se utiliza un puente de Wheatstone, lo que</a:t>
            </a:r>
          </a:p>
          <a:p>
            <a:r>
              <a:rPr lang="es-MX" dirty="0"/>
              <a:t>incrementa el área ocupada. Además, las etapas de amplificación y filtrado de la señal</a:t>
            </a:r>
          </a:p>
          <a:p>
            <a:r>
              <a:rPr lang="es-MX" dirty="0"/>
              <a:t>también contribuyen a un mayor consumo de potencia.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19</a:t>
            </a:fld>
            <a:endParaRPr lang="en-US"/>
          </a:p>
        </p:txBody>
      </p:sp>
    </p:spTree>
    <p:extLst>
      <p:ext uri="{BB962C8B-B14F-4D97-AF65-F5344CB8AC3E}">
        <p14:creationId xmlns:p14="http://schemas.microsoft.com/office/powerpoint/2010/main" val="199327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Este </a:t>
            </a:r>
            <a:r>
              <a:rPr lang="es-MX" dirty="0" err="1"/>
              <a:t>readout</a:t>
            </a:r>
            <a:r>
              <a:rPr lang="es-MX" dirty="0"/>
              <a:t> reduce en su totalidad el ruido mediante la disminución del ancho de banda en frecuencia a expensas de un mayor consumo de energía y un aumento en el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20</a:t>
            </a:fld>
            <a:endParaRPr lang="en-US"/>
          </a:p>
        </p:txBody>
      </p:sp>
    </p:spTree>
    <p:extLst>
      <p:ext uri="{BB962C8B-B14F-4D97-AF65-F5344CB8AC3E}">
        <p14:creationId xmlns:p14="http://schemas.microsoft.com/office/powerpoint/2010/main" val="31930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21</a:t>
            </a:fld>
            <a:endParaRPr lang="en-US"/>
          </a:p>
        </p:txBody>
      </p:sp>
    </p:spTree>
    <p:extLst>
      <p:ext uri="{BB962C8B-B14F-4D97-AF65-F5344CB8AC3E}">
        <p14:creationId xmlns:p14="http://schemas.microsoft.com/office/powerpoint/2010/main" val="280320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dirty="0"/>
              <a:t>La señal proveniente de los </a:t>
            </a:r>
            <a:r>
              <a:rPr lang="es-ES" b="0" noProof="0" dirty="0" err="1"/>
              <a:t>microbolómetros</a:t>
            </a:r>
            <a:r>
              <a:rPr lang="es-ES" b="0" noProof="0" dirty="0"/>
              <a:t> debe ser acondicionada y convertida a formato digital para su almacenamiento y procesamiento. Estos datos permiten crear una imagen térmica.</a:t>
            </a:r>
          </a:p>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22</a:t>
            </a:fld>
            <a:endParaRPr lang="en-US"/>
          </a:p>
        </p:txBody>
      </p:sp>
    </p:spTree>
    <p:extLst>
      <p:ext uri="{BB962C8B-B14F-4D97-AF65-F5344CB8AC3E}">
        <p14:creationId xmlns:p14="http://schemas.microsoft.com/office/powerpoint/2010/main" val="47688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realizó una matriz de 8x8 para tener una matriz cuadrada y utilizar todas las entradas de los multiplexores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39</a:t>
            </a:fld>
            <a:endParaRPr lang="en-US"/>
          </a:p>
        </p:txBody>
      </p:sp>
    </p:spTree>
    <p:extLst>
      <p:ext uri="{BB962C8B-B14F-4D97-AF65-F5344CB8AC3E}">
        <p14:creationId xmlns:p14="http://schemas.microsoft.com/office/powerpoint/2010/main" val="1946736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a:t>
            </a:r>
            <a:r>
              <a:rPr lang="es-MX" dirty="0" err="1"/>
              <a:t>pads</a:t>
            </a:r>
            <a:r>
              <a:rPr lang="es-MX" dirty="0"/>
              <a:t> en una PCB son áreas de contacto metálico diseñadas para permitir la conexión eléctrica y mecánica entre los componentes electrónicos y la propia placa.</a:t>
            </a:r>
          </a:p>
          <a:p>
            <a:r>
              <a:rPr lang="es-MX" sz="1800" b="0" i="0" dirty="0">
                <a:solidFill>
                  <a:srgbClr val="000000"/>
                </a:solidFill>
                <a:effectLst/>
                <a:latin typeface="SFRM1200"/>
              </a:rPr>
              <a:t>Es importante optar por la mayor dimensión indicada en el </a:t>
            </a:r>
            <a:r>
              <a:rPr lang="es-MX" sz="1800" b="0" i="0" dirty="0" err="1">
                <a:solidFill>
                  <a:srgbClr val="000000"/>
                </a:solidFill>
                <a:effectLst/>
                <a:latin typeface="SFRM1200"/>
              </a:rPr>
              <a:t>datasheet</a:t>
            </a:r>
            <a:r>
              <a:rPr lang="es-MX" sz="1800" b="0" i="0" dirty="0">
                <a:solidFill>
                  <a:srgbClr val="000000"/>
                </a:solidFill>
                <a:effectLst/>
                <a:latin typeface="SFRM1200"/>
              </a:rPr>
              <a:t>, por posibles variaciones en el tamaño del componente y para asegurar una correcta distribución de la soldadura.</a:t>
            </a:r>
            <a:br>
              <a:rPr lang="es-MX" dirty="0"/>
            </a:b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42</a:t>
            </a:fld>
            <a:endParaRPr lang="en-US"/>
          </a:p>
        </p:txBody>
      </p:sp>
    </p:spTree>
    <p:extLst>
      <p:ext uri="{BB962C8B-B14F-4D97-AF65-F5344CB8AC3E}">
        <p14:creationId xmlns:p14="http://schemas.microsoft.com/office/powerpoint/2010/main" val="399722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ambas pruebas se realizó un barrido de voltaje de 0 – 3V usando una ROM y el DAC.</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54</a:t>
            </a:fld>
            <a:endParaRPr lang="en-US"/>
          </a:p>
        </p:txBody>
      </p:sp>
    </p:spTree>
    <p:extLst>
      <p:ext uri="{BB962C8B-B14F-4D97-AF65-F5344CB8AC3E}">
        <p14:creationId xmlns:p14="http://schemas.microsoft.com/office/powerpoint/2010/main" val="3911809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Alimentando con 3V, se tiene un voltaje de 2.72, con multiplexor 2.68/2.69</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55</a:t>
            </a:fld>
            <a:endParaRPr lang="en-US"/>
          </a:p>
        </p:txBody>
      </p:sp>
    </p:spTree>
    <p:extLst>
      <p:ext uri="{BB962C8B-B14F-4D97-AF65-F5344CB8AC3E}">
        <p14:creationId xmlns:p14="http://schemas.microsoft.com/office/powerpoint/2010/main" val="423562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mediciones mostraron cómo el voltaje del LED afecta la respuesta de la fotorresistencia.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58</a:t>
            </a:fld>
            <a:endParaRPr lang="en-US"/>
          </a:p>
        </p:txBody>
      </p:sp>
    </p:spTree>
    <p:extLst>
      <p:ext uri="{BB962C8B-B14F-4D97-AF65-F5344CB8AC3E}">
        <p14:creationId xmlns:p14="http://schemas.microsoft.com/office/powerpoint/2010/main" val="65372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la importancia de los sistemas de adquisición de datos en aplicaciones que utilizan detectores infrarrojos, es fundamental comprender el comportamiento de estos detectores. </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4</a:t>
            </a:fld>
            <a:endParaRPr lang="en-US"/>
          </a:p>
        </p:txBody>
      </p:sp>
    </p:spTree>
    <p:extLst>
      <p:ext uri="{BB962C8B-B14F-4D97-AF65-F5344CB8AC3E}">
        <p14:creationId xmlns:p14="http://schemas.microsoft.com/office/powerpoint/2010/main" val="1318783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61</a:t>
            </a:fld>
            <a:endParaRPr lang="en-US"/>
          </a:p>
        </p:txBody>
      </p:sp>
    </p:spTree>
    <p:extLst>
      <p:ext uri="{BB962C8B-B14F-4D97-AF65-F5344CB8AC3E}">
        <p14:creationId xmlns:p14="http://schemas.microsoft.com/office/powerpoint/2010/main" val="772423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63</a:t>
            </a:fld>
            <a:endParaRPr lang="en-US"/>
          </a:p>
        </p:txBody>
      </p:sp>
    </p:spTree>
    <p:extLst>
      <p:ext uri="{BB962C8B-B14F-4D97-AF65-F5344CB8AC3E}">
        <p14:creationId xmlns:p14="http://schemas.microsoft.com/office/powerpoint/2010/main" val="420411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66</a:t>
            </a:fld>
            <a:endParaRPr lang="en-US"/>
          </a:p>
        </p:txBody>
      </p:sp>
    </p:spTree>
    <p:extLst>
      <p:ext uri="{BB962C8B-B14F-4D97-AF65-F5344CB8AC3E}">
        <p14:creationId xmlns:p14="http://schemas.microsoft.com/office/powerpoint/2010/main" val="4262325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effectLst/>
              </a:rPr>
              <a:t>Todos los cuerpos emiten radiación </a:t>
            </a:r>
            <a:r>
              <a:rPr lang="es-MX" dirty="0" err="1">
                <a:solidFill>
                  <a:srgbClr val="000000"/>
                </a:solidFill>
                <a:effectLst/>
              </a:rPr>
              <a:t>e.m</a:t>
            </a:r>
            <a:r>
              <a:rPr lang="es-MX" dirty="0">
                <a:solidFill>
                  <a:srgbClr val="000000"/>
                </a:solidFill>
                <a:effectLst/>
              </a:rPr>
              <a:t> y debido al movimiento de sus átomos y moléculas se genera una temperatura en ellos. La ley de </a:t>
            </a:r>
            <a:r>
              <a:rPr lang="es-MX" dirty="0" err="1">
                <a:solidFill>
                  <a:srgbClr val="000000"/>
                </a:solidFill>
                <a:effectLst/>
              </a:rPr>
              <a:t>Wien</a:t>
            </a:r>
            <a:r>
              <a:rPr lang="es-MX" dirty="0">
                <a:solidFill>
                  <a:srgbClr val="000000"/>
                </a:solidFill>
                <a:effectLst/>
              </a:rPr>
              <a:t> relaciona la longitud de onda con la temperatura y a través de ella se puede deducir que la radiación IR está asociada a la temperatura ambiente.</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5</a:t>
            </a:fld>
            <a:endParaRPr lang="en-US"/>
          </a:p>
        </p:txBody>
      </p:sp>
    </p:spTree>
    <p:extLst>
      <p:ext uri="{BB962C8B-B14F-4D97-AF65-F5344CB8AC3E}">
        <p14:creationId xmlns:p14="http://schemas.microsoft.com/office/powerpoint/2010/main" val="237358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a:t>
            </a:r>
            <a:r>
              <a:rPr lang="en-US" dirty="0" err="1"/>
              <a:t>radiación</a:t>
            </a:r>
            <a:r>
              <a:rPr lang="en-US" dirty="0"/>
              <a:t> IR es imperceptible para </a:t>
            </a:r>
            <a:r>
              <a:rPr lang="en-US" dirty="0" err="1"/>
              <a:t>el</a:t>
            </a:r>
            <a:r>
              <a:rPr lang="en-US" dirty="0"/>
              <a:t> </a:t>
            </a:r>
            <a:r>
              <a:rPr lang="en-US" dirty="0" err="1"/>
              <a:t>ojo</a:t>
            </a:r>
            <a:r>
              <a:rPr lang="en-US" dirty="0"/>
              <a:t> </a:t>
            </a:r>
            <a:r>
              <a:rPr lang="en-US" dirty="0" err="1"/>
              <a:t>humano</a:t>
            </a:r>
            <a:r>
              <a:rPr lang="en-US" dirty="0"/>
              <a:t>, se </a:t>
            </a:r>
            <a:r>
              <a:rPr lang="en-US" dirty="0" err="1"/>
              <a:t>necesitan</a:t>
            </a:r>
            <a:r>
              <a:rPr lang="en-US" dirty="0"/>
              <a:t> </a:t>
            </a:r>
            <a:r>
              <a:rPr lang="en-US" dirty="0" err="1"/>
              <a:t>sensores</a:t>
            </a:r>
            <a:r>
              <a:rPr lang="en-US" dirty="0"/>
              <a:t> para </a:t>
            </a:r>
            <a:r>
              <a:rPr lang="en-US" dirty="0" err="1"/>
              <a:t>detectarla</a:t>
            </a:r>
            <a:r>
              <a:rPr lang="en-US" dirty="0"/>
              <a:t>.</a:t>
            </a:r>
          </a:p>
          <a:p>
            <a:r>
              <a:rPr lang="en-US" dirty="0" err="1"/>
              <a:t>Generalmente</a:t>
            </a:r>
            <a:r>
              <a:rPr lang="en-US" dirty="0"/>
              <a:t> </a:t>
            </a:r>
            <a:r>
              <a:rPr lang="en-US" dirty="0" err="1"/>
              <a:t>los</a:t>
            </a:r>
            <a:r>
              <a:rPr lang="en-US" dirty="0"/>
              <a:t> </a:t>
            </a:r>
            <a:r>
              <a:rPr lang="en-US" dirty="0" err="1"/>
              <a:t>sensores</a:t>
            </a:r>
            <a:r>
              <a:rPr lang="en-US" dirty="0"/>
              <a:t> que se </a:t>
            </a:r>
            <a:r>
              <a:rPr lang="en-US" dirty="0" err="1"/>
              <a:t>utilizan</a:t>
            </a:r>
            <a:r>
              <a:rPr lang="en-US" dirty="0"/>
              <a:t> </a:t>
            </a:r>
            <a:r>
              <a:rPr lang="en-US" dirty="0" err="1"/>
              <a:t>en</a:t>
            </a:r>
            <a:r>
              <a:rPr lang="en-US" dirty="0"/>
              <a:t> </a:t>
            </a:r>
            <a:r>
              <a:rPr lang="en-US" dirty="0" err="1"/>
              <a:t>aplicaciones</a:t>
            </a:r>
            <a:r>
              <a:rPr lang="en-US" dirty="0"/>
              <a:t> </a:t>
            </a:r>
            <a:r>
              <a:rPr lang="en-US" dirty="0" err="1"/>
              <a:t>donde</a:t>
            </a:r>
            <a:r>
              <a:rPr lang="en-US" dirty="0"/>
              <a:t> se </a:t>
            </a:r>
            <a:r>
              <a:rPr lang="en-US" dirty="0" err="1"/>
              <a:t>requiera</a:t>
            </a:r>
            <a:r>
              <a:rPr lang="en-US" dirty="0"/>
              <a:t> </a:t>
            </a:r>
            <a:r>
              <a:rPr lang="en-US" dirty="0" err="1"/>
              <a:t>medir</a:t>
            </a:r>
            <a:r>
              <a:rPr lang="en-US" dirty="0"/>
              <a:t> temperature </a:t>
            </a:r>
            <a:r>
              <a:rPr lang="en-US" dirty="0" err="1"/>
              <a:t>ambiente</a:t>
            </a:r>
            <a:r>
              <a:rPr lang="en-US" dirty="0"/>
              <a:t> se </a:t>
            </a:r>
            <a:r>
              <a:rPr lang="en-US" dirty="0" err="1"/>
              <a:t>encuentra</a:t>
            </a:r>
            <a:r>
              <a:rPr lang="en-US" dirty="0"/>
              <a:t> </a:t>
            </a:r>
            <a:r>
              <a:rPr lang="en-US" dirty="0" err="1"/>
              <a:t>en</a:t>
            </a:r>
            <a:r>
              <a:rPr lang="en-US" dirty="0"/>
              <a:t> la region LWIR.</a:t>
            </a:r>
          </a:p>
        </p:txBody>
      </p:sp>
      <p:sp>
        <p:nvSpPr>
          <p:cNvPr id="4" name="Slide Number Placeholder 3"/>
          <p:cNvSpPr>
            <a:spLocks noGrp="1"/>
          </p:cNvSpPr>
          <p:nvPr>
            <p:ph type="sldNum" sz="quarter" idx="5"/>
          </p:nvPr>
        </p:nvSpPr>
        <p:spPr/>
        <p:txBody>
          <a:bodyPr/>
          <a:lstStyle/>
          <a:p>
            <a:fld id="{8CB0EE9E-52B8-AA4F-8DD5-ED0FB4E5CBCC}" type="slidenum">
              <a:rPr lang="en-US" smtClean="0"/>
              <a:t>6</a:t>
            </a:fld>
            <a:endParaRPr lang="en-US"/>
          </a:p>
        </p:txBody>
      </p:sp>
    </p:spTree>
    <p:extLst>
      <p:ext uri="{BB962C8B-B14F-4D97-AF65-F5344CB8AC3E}">
        <p14:creationId xmlns:p14="http://schemas.microsoft.com/office/powerpoint/2010/main" val="352093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Detectores de fotones: Cuando los fotones llegan al material detector, excitan a los electrones generando una señal eléctrica (cambian su estado energético), temperaturas criogénicas, tiempo-respuesta </a:t>
            </a:r>
            <a:r>
              <a:rPr lang="es-MX" dirty="0" err="1"/>
              <a:t>us</a:t>
            </a:r>
            <a:r>
              <a:rPr lang="es-MX" dirty="0"/>
              <a:t>, sensibilidad baja.</a:t>
            </a:r>
          </a:p>
          <a:p>
            <a:r>
              <a:rPr lang="es-MX" dirty="0"/>
              <a:t>Detectores térmicos: Cambio de temperatura en el detector provocada por la radiación infrarroja absorbida y se genera una señal eléctrica medible.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a:t>
            </a:fld>
            <a:endParaRPr lang="en-US"/>
          </a:p>
        </p:txBody>
      </p:sp>
    </p:spTree>
    <p:extLst>
      <p:ext uri="{BB962C8B-B14F-4D97-AF65-F5344CB8AC3E}">
        <p14:creationId xmlns:p14="http://schemas.microsoft.com/office/powerpoint/2010/main" val="293307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8</a:t>
            </a:fld>
            <a:endParaRPr lang="en-US"/>
          </a:p>
        </p:txBody>
      </p:sp>
    </p:spTree>
    <p:extLst>
      <p:ext uri="{BB962C8B-B14F-4D97-AF65-F5344CB8AC3E}">
        <p14:creationId xmlns:p14="http://schemas.microsoft.com/office/powerpoint/2010/main" val="19237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l-GR" dirty="0"/>
              <a:t>Δ</a:t>
            </a:r>
            <a:r>
              <a:rPr lang="es-MX" dirty="0"/>
              <a:t>R: variación de la resistencia del </a:t>
            </a:r>
            <a:r>
              <a:rPr lang="es-MX" dirty="0" err="1"/>
              <a:t>ubol</a:t>
            </a:r>
            <a:r>
              <a:rPr lang="es-MX" dirty="0"/>
              <a:t> debido a la potencia incidente.</a:t>
            </a:r>
          </a:p>
          <a:p>
            <a:r>
              <a:rPr lang="es-MX" dirty="0"/>
              <a:t>Ventajas de topología: Consumo de potencia bajo, área pequeña ocupada, se disminuye un poco el calentamiento, pero no limita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15</a:t>
            </a:fld>
            <a:endParaRPr lang="en-US"/>
          </a:p>
        </p:txBody>
      </p:sp>
    </p:spTree>
    <p:extLst>
      <p:ext uri="{BB962C8B-B14F-4D97-AF65-F5344CB8AC3E}">
        <p14:creationId xmlns:p14="http://schemas.microsoft.com/office/powerpoint/2010/main" val="75910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puente de Wheatstone es un circuito eléctrico que consta de cuatro resistencias.</a:t>
            </a:r>
          </a:p>
          <a:p>
            <a:r>
              <a:rPr lang="es-MX" dirty="0"/>
              <a:t>Normalmente se utiliza para medir la resistencia eléctrica de una de ellas de valor desconocido.</a:t>
            </a:r>
          </a:p>
          <a:p>
            <a:r>
              <a:rPr lang="es-MX" dirty="0"/>
              <a:t>El área ocupada y la potencia es mayor, el calentamiento disminuye un poco y no se reduce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16</a:t>
            </a:fld>
            <a:endParaRPr lang="en-US"/>
          </a:p>
        </p:txBody>
      </p:sp>
    </p:spTree>
    <p:extLst>
      <p:ext uri="{BB962C8B-B14F-4D97-AF65-F5344CB8AC3E}">
        <p14:creationId xmlns:p14="http://schemas.microsoft.com/office/powerpoint/2010/main" val="182548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noProof="0" dirty="0"/>
              <a:t>A medida que aumenta la potencia incidente, la resistencia disminuye y la frecuencia de corte se incrementa, su ventaja principal es que limita la frecuencia, lo que mejora la relación señal-ruido.</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17</a:t>
            </a:fld>
            <a:endParaRPr lang="en-US"/>
          </a:p>
        </p:txBody>
      </p:sp>
    </p:spTree>
    <p:extLst>
      <p:ext uri="{BB962C8B-B14F-4D97-AF65-F5344CB8AC3E}">
        <p14:creationId xmlns:p14="http://schemas.microsoft.com/office/powerpoint/2010/main" val="3343245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ACE9A5D-C6A1-2F70-3B72-5C375A3A30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5825" y="1981200"/>
            <a:ext cx="2800350" cy="2895600"/>
          </a:xfrm>
          <a:prstGeom prst="rect">
            <a:avLst/>
          </a:prstGeom>
        </p:spPr>
      </p:pic>
    </p:spTree>
    <p:extLst>
      <p:ext uri="{BB962C8B-B14F-4D97-AF65-F5344CB8AC3E}">
        <p14:creationId xmlns:p14="http://schemas.microsoft.com/office/powerpoint/2010/main" val="1295105382"/>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561657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2117"/>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8">
            <a:extLst>
              <a:ext uri="{FF2B5EF4-FFF2-40B4-BE49-F238E27FC236}">
                <a16:creationId xmlns:a16="http://schemas.microsoft.com/office/drawing/2014/main" id="{94588863-2E7B-784C-BD2D-8C3D0E7E1D84}"/>
              </a:ext>
            </a:extLst>
          </p:cNvPr>
          <p:cNvSpPr>
            <a:spLocks noGrp="1"/>
          </p:cNvSpPr>
          <p:nvPr>
            <p:ph type="pic" sz="quarter" idx="13" hasCustomPrompt="1"/>
          </p:nvPr>
        </p:nvSpPr>
        <p:spPr>
          <a:xfrm>
            <a:off x="6167438" y="-1"/>
            <a:ext cx="6024562" cy="6366933"/>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87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2 Pictures horizontal">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8512"/>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11" name="Picture Placeholder 5">
            <a:extLst>
              <a:ext uri="{FF2B5EF4-FFF2-40B4-BE49-F238E27FC236}">
                <a16:creationId xmlns:a16="http://schemas.microsoft.com/office/drawing/2014/main" id="{47B07ADD-2F17-5640-985B-72FA646913F0}"/>
              </a:ext>
            </a:extLst>
          </p:cNvPr>
          <p:cNvSpPr>
            <a:spLocks noGrp="1"/>
          </p:cNvSpPr>
          <p:nvPr>
            <p:ph type="pic" sz="quarter" idx="13" hasCustomPrompt="1"/>
          </p:nvPr>
        </p:nvSpPr>
        <p:spPr>
          <a:xfrm>
            <a:off x="6167438" y="159226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2" name="Picture Placeholder 5">
            <a:extLst>
              <a:ext uri="{FF2B5EF4-FFF2-40B4-BE49-F238E27FC236}">
                <a16:creationId xmlns:a16="http://schemas.microsoft.com/office/drawing/2014/main" id="{AB41C95B-0CD0-B44F-9130-66CCD53B86BB}"/>
              </a:ext>
            </a:extLst>
          </p:cNvPr>
          <p:cNvSpPr>
            <a:spLocks noGrp="1"/>
          </p:cNvSpPr>
          <p:nvPr>
            <p:ph type="pic" sz="quarter" idx="17" hasCustomPrompt="1"/>
          </p:nvPr>
        </p:nvSpPr>
        <p:spPr>
          <a:xfrm>
            <a:off x="6167438" y="396970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036724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4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3708401" cy="4608512"/>
          </a:xfrm>
        </p:spPr>
        <p:txBody>
          <a:bodyPr/>
          <a:lstStyle>
            <a:lvl1pPr>
              <a:defRPr>
                <a:solidFill>
                  <a:schemeClr val="tx2">
                    <a:lumMod val="50000"/>
                  </a:schemeClr>
                </a:solidFill>
              </a:defRPr>
            </a:lvl1pPr>
            <a:lvl2pPr>
              <a:lnSpc>
                <a:spcPct val="12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9" name="Picture Placeholder 5">
            <a:extLst>
              <a:ext uri="{FF2B5EF4-FFF2-40B4-BE49-F238E27FC236}">
                <a16:creationId xmlns:a16="http://schemas.microsoft.com/office/drawing/2014/main" id="{255B7D9F-7313-2F46-8079-FEA6DAA0CF20}"/>
              </a:ext>
            </a:extLst>
          </p:cNvPr>
          <p:cNvSpPr>
            <a:spLocks noGrp="1"/>
          </p:cNvSpPr>
          <p:nvPr>
            <p:ph type="pic" sz="quarter" idx="13" hasCustomPrompt="1"/>
          </p:nvPr>
        </p:nvSpPr>
        <p:spPr>
          <a:xfrm>
            <a:off x="8075613" y="1592263"/>
            <a:ext cx="3708400"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5">
            <a:extLst>
              <a:ext uri="{FF2B5EF4-FFF2-40B4-BE49-F238E27FC236}">
                <a16:creationId xmlns:a16="http://schemas.microsoft.com/office/drawing/2014/main" id="{AECDCA30-A5C6-3549-9DAD-01819664F157}"/>
              </a:ext>
            </a:extLst>
          </p:cNvPr>
          <p:cNvSpPr>
            <a:spLocks noGrp="1"/>
          </p:cNvSpPr>
          <p:nvPr>
            <p:ph type="pic" sz="quarter" idx="17" hasCustomPrompt="1"/>
          </p:nvPr>
        </p:nvSpPr>
        <p:spPr>
          <a:xfrm>
            <a:off x="8124681" y="396970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4" name="Picture Placeholder 5">
            <a:extLst>
              <a:ext uri="{FF2B5EF4-FFF2-40B4-BE49-F238E27FC236}">
                <a16:creationId xmlns:a16="http://schemas.microsoft.com/office/drawing/2014/main" id="{0332EED6-F049-354D-90C1-2CDBDFEB153D}"/>
              </a:ext>
            </a:extLst>
          </p:cNvPr>
          <p:cNvSpPr>
            <a:spLocks noGrp="1"/>
          </p:cNvSpPr>
          <p:nvPr>
            <p:ph type="pic" sz="quarter" idx="18" hasCustomPrompt="1"/>
          </p:nvPr>
        </p:nvSpPr>
        <p:spPr>
          <a:xfrm>
            <a:off x="4259263" y="159226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5" name="Picture Placeholder 5">
            <a:extLst>
              <a:ext uri="{FF2B5EF4-FFF2-40B4-BE49-F238E27FC236}">
                <a16:creationId xmlns:a16="http://schemas.microsoft.com/office/drawing/2014/main" id="{A46E76A3-B525-534D-9396-8E4D08F06F6A}"/>
              </a:ext>
            </a:extLst>
          </p:cNvPr>
          <p:cNvSpPr>
            <a:spLocks noGrp="1"/>
          </p:cNvSpPr>
          <p:nvPr>
            <p:ph type="pic" sz="quarter" idx="19" hasCustomPrompt="1"/>
          </p:nvPr>
        </p:nvSpPr>
        <p:spPr>
          <a:xfrm>
            <a:off x="4259263" y="3978015"/>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407050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titles and 2 Pictures ">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8" y="2429405"/>
            <a:ext cx="5616575"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D4B0609-1753-094D-A27B-B1604B6E44F9}"/>
              </a:ext>
            </a:extLst>
          </p:cNvPr>
          <p:cNvSpPr>
            <a:spLocks noGrp="1"/>
          </p:cNvSpPr>
          <p:nvPr>
            <p:ph type="dt" sz="half" idx="15"/>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D3380C24-4584-494A-B2E2-7C02911E02E7}"/>
              </a:ext>
            </a:extLst>
          </p:cNvPr>
          <p:cNvSpPr>
            <a:spLocks noGrp="1"/>
          </p:cNvSpPr>
          <p:nvPr>
            <p:ph type="ftr" sz="quarter" idx="16"/>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9BEDBAA-E014-4E48-AA09-5D0DC18C0C76}"/>
              </a:ext>
            </a:extLst>
          </p:cNvPr>
          <p:cNvSpPr>
            <a:spLocks noGrp="1"/>
          </p:cNvSpPr>
          <p:nvPr>
            <p:ph type="sldNum" sz="quarter" idx="17"/>
          </p:nvPr>
        </p:nvSpPr>
        <p:spPr/>
        <p:txBody>
          <a:bodyPr/>
          <a:lstStyle/>
          <a:p>
            <a:fld id="{36B5EA5A-BC32-A742-B11B-8E7414D5B535}" type="slidenum">
              <a:rPr lang="en-US" smtClean="0"/>
              <a:pPr/>
              <a:t>‹Nº›</a:t>
            </a:fld>
            <a:endParaRPr lang="en-US" dirty="0"/>
          </a:p>
        </p:txBody>
      </p:sp>
      <p:sp>
        <p:nvSpPr>
          <p:cNvPr id="8" name="Picture Placeholder 7">
            <a:extLst>
              <a:ext uri="{FF2B5EF4-FFF2-40B4-BE49-F238E27FC236}">
                <a16:creationId xmlns:a16="http://schemas.microsoft.com/office/drawing/2014/main" id="{D35BE112-10C7-F548-91D2-DD3128654F33}"/>
              </a:ext>
            </a:extLst>
          </p:cNvPr>
          <p:cNvSpPr>
            <a:spLocks noGrp="1"/>
          </p:cNvSpPr>
          <p:nvPr>
            <p:ph type="pic" sz="quarter" idx="18" hasCustomPrompt="1"/>
          </p:nvPr>
        </p:nvSpPr>
        <p:spPr>
          <a:xfrm>
            <a:off x="6172200" y="2420938"/>
            <a:ext cx="5616575" cy="3779837"/>
          </a:xfrm>
          <a:pattFill prst="lgCheck">
            <a:fgClr>
              <a:schemeClr val="accent4"/>
            </a:fgClr>
            <a:bgClr>
              <a:schemeClr val="bg1"/>
            </a:bgClr>
          </a:pattFill>
        </p:spPr>
        <p:txBody>
          <a:bodyPr anchor="ctr" anchorCtr="0"/>
          <a:lstStyle>
            <a:lvl1pPr algn="ctr">
              <a:defRPr/>
            </a:lvl1pPr>
          </a:lstStyle>
          <a:p>
            <a:r>
              <a:rPr lang="en-GB" dirty="0"/>
              <a:t>Drag and Drop picture</a:t>
            </a:r>
          </a:p>
        </p:txBody>
      </p:sp>
    </p:spTree>
    <p:extLst>
      <p:ext uri="{BB962C8B-B14F-4D97-AF65-F5344CB8AC3E}">
        <p14:creationId xmlns:p14="http://schemas.microsoft.com/office/powerpoint/2010/main" val="2845831817"/>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 and 3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3708401" cy="668337"/>
          </a:xfrm>
        </p:spPr>
        <p:txBody>
          <a:bodyPr anchor="t" anchorCtr="0"/>
          <a:lstStyle>
            <a:lvl1pPr marL="0" indent="0">
              <a:lnSpc>
                <a:spcPct val="100000"/>
              </a:lnSpc>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8075612" y="1604966"/>
            <a:ext cx="3713187" cy="655634"/>
          </a:xfrm>
        </p:spPr>
        <p:txBody>
          <a:bodyPr anchor="t" anchorCtr="0"/>
          <a:lstStyle>
            <a:lvl1pPr marL="0" indent="0">
              <a:spcBef>
                <a:spcPts val="40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9" y="2420938"/>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12">
            <a:extLst>
              <a:ext uri="{FF2B5EF4-FFF2-40B4-BE49-F238E27FC236}">
                <a16:creationId xmlns:a16="http://schemas.microsoft.com/office/drawing/2014/main" id="{EC779F7E-9707-2542-A19F-DD09A53038A7}"/>
              </a:ext>
            </a:extLst>
          </p:cNvPr>
          <p:cNvSpPr>
            <a:spLocks noGrp="1"/>
          </p:cNvSpPr>
          <p:nvPr>
            <p:ph type="pic" sz="quarter" idx="14" hasCustomPrompt="1"/>
          </p:nvPr>
        </p:nvSpPr>
        <p:spPr>
          <a:xfrm>
            <a:off x="8075613" y="2416175"/>
            <a:ext cx="3713187" cy="3779837"/>
          </a:xfrm>
          <a:pattFill prst="lgCheck">
            <a:fgClr>
              <a:schemeClr val="accent4"/>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a:buNone/>
              <a:tabLst/>
              <a:defRPr b="1"/>
            </a:lvl1pPr>
          </a:lstStyle>
          <a:p>
            <a:r>
              <a:rPr lang="en-US"/>
              <a:t>Drag and Drop picture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253846" y="1601227"/>
            <a:ext cx="3708401" cy="668337"/>
          </a:xfrm>
        </p:spPr>
        <p:txBody>
          <a:bodyPr anchor="t" anchorCtr="0"/>
          <a:lstStyle>
            <a:lvl1pPr marL="0" indent="0">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253848" y="2429902"/>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201835388"/>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3 Pictures with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116386" y="1601376"/>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116386" y="2732442"/>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
        <p:nvSpPr>
          <p:cNvPr id="15" name="Text Placeholder 2">
            <a:extLst>
              <a:ext uri="{FF2B5EF4-FFF2-40B4-BE49-F238E27FC236}">
                <a16:creationId xmlns:a16="http://schemas.microsoft.com/office/drawing/2014/main" id="{F0E95B09-A858-4A4A-B159-8C5B917D41E5}"/>
              </a:ext>
            </a:extLst>
          </p:cNvPr>
          <p:cNvSpPr>
            <a:spLocks noGrp="1"/>
          </p:cNvSpPr>
          <p:nvPr>
            <p:ph type="body" idx="20"/>
          </p:nvPr>
        </p:nvSpPr>
        <p:spPr>
          <a:xfrm>
            <a:off x="3275"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Picture Placeholder 10">
            <a:extLst>
              <a:ext uri="{FF2B5EF4-FFF2-40B4-BE49-F238E27FC236}">
                <a16:creationId xmlns:a16="http://schemas.microsoft.com/office/drawing/2014/main" id="{2FF76D54-8841-EA4B-B514-DFCE90D05C81}"/>
              </a:ext>
            </a:extLst>
          </p:cNvPr>
          <p:cNvSpPr>
            <a:spLocks noGrp="1"/>
          </p:cNvSpPr>
          <p:nvPr>
            <p:ph type="pic" sz="quarter" idx="21" hasCustomPrompt="1"/>
          </p:nvPr>
        </p:nvSpPr>
        <p:spPr>
          <a:xfrm>
            <a:off x="4050"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7" name="Text Placeholder 2">
            <a:extLst>
              <a:ext uri="{FF2B5EF4-FFF2-40B4-BE49-F238E27FC236}">
                <a16:creationId xmlns:a16="http://schemas.microsoft.com/office/drawing/2014/main" id="{DED6363A-4107-5A4F-9E1E-0E88F802ABE9}"/>
              </a:ext>
            </a:extLst>
          </p:cNvPr>
          <p:cNvSpPr>
            <a:spLocks noGrp="1"/>
          </p:cNvSpPr>
          <p:nvPr>
            <p:ph type="body" idx="22"/>
          </p:nvPr>
        </p:nvSpPr>
        <p:spPr>
          <a:xfrm>
            <a:off x="8232388"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91039F33-9CD5-004A-9F94-52D16B2EB081}"/>
              </a:ext>
            </a:extLst>
          </p:cNvPr>
          <p:cNvSpPr>
            <a:spLocks noGrp="1"/>
          </p:cNvSpPr>
          <p:nvPr>
            <p:ph type="pic" sz="quarter" idx="23" hasCustomPrompt="1"/>
          </p:nvPr>
        </p:nvSpPr>
        <p:spPr>
          <a:xfrm>
            <a:off x="8232388"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550207374"/>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Horizontal and text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12776" y="1592263"/>
            <a:ext cx="11376024" cy="2563906"/>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p:spPr>
        <p:txBody>
          <a:body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p:spPr>
        <p:txBody>
          <a:body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685515"/>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Horizontal and text in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0" y="1592263"/>
            <a:ext cx="12192000" cy="2945870"/>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83906186"/>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407987" y="1709738"/>
            <a:ext cx="11376025" cy="2852737"/>
          </a:xfrm>
        </p:spPr>
        <p:txBody>
          <a:bodyPr anchor="b"/>
          <a:lstStyle>
            <a:lvl1pPr>
              <a:defRPr sz="5000"/>
            </a:lvl1pPr>
          </a:lstStyle>
          <a:p>
            <a:r>
              <a:rPr lang="en-US"/>
              <a:t>Click to edit Master title style</a:t>
            </a:r>
            <a:endParaRPr lang="en-US" dirty="0"/>
          </a:p>
        </p:txBody>
      </p:sp>
      <p:sp>
        <p:nvSpPr>
          <p:cNvPr id="3" name="Text Placeholder 2"/>
          <p:cNvSpPr>
            <a:spLocks noGrp="1"/>
          </p:cNvSpPr>
          <p:nvPr>
            <p:ph type="body" idx="1"/>
          </p:nvPr>
        </p:nvSpPr>
        <p:spPr>
          <a:xfrm>
            <a:off x="407987" y="4589463"/>
            <a:ext cx="11376026" cy="1500187"/>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3FFEBF6-CE90-CC4E-8695-4D9E4AF1C9F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106BCDCA-F2B2-9249-AB85-06169E64A5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46B4A1B0-EF49-4F43-ACA9-496419739709}"/>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6323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2F8F7083-D188-D543-8008-F25F138E955C}"/>
              </a:ext>
            </a:extLst>
          </p:cNvPr>
          <p:cNvSpPr>
            <a:spLocks noGrp="1"/>
          </p:cNvSpPr>
          <p:nvPr>
            <p:ph type="dt" sz="half" idx="10"/>
          </p:nvPr>
        </p:nvSpPr>
        <p:spPr/>
        <p:txBody>
          <a:bodyPr/>
          <a:lstStyle/>
          <a:p>
            <a:r>
              <a:rPr lang="en-US"/>
              <a:t>23 de Septiembre de 2024</a:t>
            </a:r>
            <a:endParaRPr lang="en-US" dirty="0"/>
          </a:p>
        </p:txBody>
      </p:sp>
      <p:sp>
        <p:nvSpPr>
          <p:cNvPr id="7" name="Footer Placeholder 6">
            <a:extLst>
              <a:ext uri="{FF2B5EF4-FFF2-40B4-BE49-F238E27FC236}">
                <a16:creationId xmlns:a16="http://schemas.microsoft.com/office/drawing/2014/main" id="{DA980EB7-C2CB-9D4D-8C5E-3EB093178EB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8" name="Slide Number Placeholder 7">
            <a:extLst>
              <a:ext uri="{FF2B5EF4-FFF2-40B4-BE49-F238E27FC236}">
                <a16:creationId xmlns:a16="http://schemas.microsoft.com/office/drawing/2014/main" id="{2F74050C-1801-2345-9DC3-F06B163A28D3}"/>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570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61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119B3E2A-0B0F-434E-B8B5-23D05F72C79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33CECA80-B569-3D47-B163-138B2BA81B8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EFD8CA65-7C13-A442-AF74-D3BBDBCB28B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744425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763763-5414-8544-AF6D-F8D5C9B1117C}"/>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7618A5D0-906E-0046-B0F3-96283308CD4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414B140E-F283-BD43-9D8C-905BDA421CF5}"/>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37043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9AC4-96B9-704B-82C7-32D5BEFF3254}"/>
              </a:ext>
            </a:extLst>
          </p:cNvPr>
          <p:cNvSpPr txBox="1"/>
          <p:nvPr userDrawn="1"/>
        </p:nvSpPr>
        <p:spPr>
          <a:xfrm>
            <a:off x="407988" y="6196406"/>
            <a:ext cx="11376025" cy="369332"/>
          </a:xfrm>
          <a:prstGeom prst="rect">
            <a:avLst/>
          </a:prstGeom>
          <a:noFill/>
        </p:spPr>
        <p:txBody>
          <a:bodyPr wrap="square" rtlCol="0">
            <a:spAutoFit/>
          </a:bodyPr>
          <a:lstStyle/>
          <a:p>
            <a:pPr algn="ctr"/>
            <a:r>
              <a:rPr kumimoji="0" lang="fr-CH" dirty="0"/>
              <a:t>inaoep.mx</a:t>
            </a:r>
            <a:endParaRPr lang="en-US" dirty="0"/>
          </a:p>
        </p:txBody>
      </p:sp>
      <p:pic>
        <p:nvPicPr>
          <p:cNvPr id="5" name="Graphic 4">
            <a:extLst>
              <a:ext uri="{FF2B5EF4-FFF2-40B4-BE49-F238E27FC236}">
                <a16:creationId xmlns:a16="http://schemas.microsoft.com/office/drawing/2014/main" id="{E0081581-5DC0-E83C-B1EF-C9799EBFC9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56833" y="4502727"/>
            <a:ext cx="1478334" cy="1528618"/>
          </a:xfrm>
          <a:prstGeom prst="rect">
            <a:avLst/>
          </a:prstGeom>
        </p:spPr>
      </p:pic>
    </p:spTree>
    <p:extLst>
      <p:ext uri="{BB962C8B-B14F-4D97-AF65-F5344CB8AC3E}">
        <p14:creationId xmlns:p14="http://schemas.microsoft.com/office/powerpoint/2010/main" val="101587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ogo">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F8ADC9-30DB-1243-8F69-09A7AAEA849D}"/>
              </a:ext>
            </a:extLst>
          </p:cNvPr>
          <p:cNvSpPr>
            <a:spLocks noGrp="1"/>
          </p:cNvSpPr>
          <p:nvPr>
            <p:ph type="ctrTitle" hasCustomPrompt="1"/>
          </p:nvPr>
        </p:nvSpPr>
        <p:spPr>
          <a:xfrm>
            <a:off x="407987" y="3429000"/>
            <a:ext cx="11376025" cy="2153265"/>
          </a:xfrm>
        </p:spPr>
        <p:txBody>
          <a:bodyPr anchor="t" anchorCtr="0"/>
          <a:lstStyle>
            <a:lvl1pPr algn="l">
              <a:defRPr sz="5000">
                <a:solidFill>
                  <a:schemeClr val="tx1"/>
                </a:solidFill>
              </a:defRPr>
            </a:lvl1pPr>
          </a:lstStyle>
          <a:p>
            <a:r>
              <a:rPr lang="en-US" dirty="0"/>
              <a:t>Click to edit Master title style</a:t>
            </a:r>
            <a:br>
              <a:rPr lang="en-US" dirty="0"/>
            </a:br>
            <a:endParaRPr lang="en-US" dirty="0"/>
          </a:p>
        </p:txBody>
      </p:sp>
      <p:sp>
        <p:nvSpPr>
          <p:cNvPr id="5" name="Subtitle 2">
            <a:extLst>
              <a:ext uri="{FF2B5EF4-FFF2-40B4-BE49-F238E27FC236}">
                <a16:creationId xmlns:a16="http://schemas.microsoft.com/office/drawing/2014/main" id="{D56D6D28-7860-E045-9091-E722B9476DB3}"/>
              </a:ext>
            </a:extLst>
          </p:cNvPr>
          <p:cNvSpPr>
            <a:spLocks noGrp="1"/>
          </p:cNvSpPr>
          <p:nvPr>
            <p:ph type="subTitle" idx="1"/>
          </p:nvPr>
        </p:nvSpPr>
        <p:spPr>
          <a:xfrm>
            <a:off x="407988" y="5650824"/>
            <a:ext cx="11376026" cy="549951"/>
          </a:xfrm>
        </p:spPr>
        <p:txBody>
          <a:bodyPr>
            <a:noAutofit/>
          </a:bodyPr>
          <a:lstStyle>
            <a:lvl1pPr marL="0" indent="0" algn="l">
              <a:buNone/>
              <a:defRPr sz="17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Graphic 3">
            <a:extLst>
              <a:ext uri="{FF2B5EF4-FFF2-40B4-BE49-F238E27FC236}">
                <a16:creationId xmlns:a16="http://schemas.microsoft.com/office/drawing/2014/main" id="{D1151AAF-D6F0-1DCC-CA73-FB0B7E68BF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32052" y="323280"/>
            <a:ext cx="1755242" cy="1814944"/>
          </a:xfrm>
          <a:prstGeom prst="rect">
            <a:avLst/>
          </a:prstGeom>
        </p:spPr>
      </p:pic>
    </p:spTree>
    <p:extLst>
      <p:ext uri="{BB962C8B-B14F-4D97-AF65-F5344CB8AC3E}">
        <p14:creationId xmlns:p14="http://schemas.microsoft.com/office/powerpoint/2010/main" val="335189429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2"/>
                </a:solidFill>
              </a:defRPr>
            </a:lvl1pPr>
            <a:lvl2pPr marL="324000" indent="-324000">
              <a:buFont typeface="Arial" charset="0"/>
              <a:buChar char="•"/>
              <a:tabLst/>
              <a:defRPr sz="1800">
                <a:solidFill>
                  <a:schemeClr val="tx2"/>
                </a:solidFill>
              </a:defRPr>
            </a:lvl2pPr>
            <a:lvl3pPr marL="648000" indent="-324000">
              <a:buSzPct val="100000"/>
              <a:buFont typeface="Arial" panose="020B0604020202020204" pitchFamily="34" charset="0"/>
              <a:buChar char="•"/>
              <a:tabLst/>
              <a:defRPr>
                <a:solidFill>
                  <a:schemeClr val="tx2"/>
                </a:solidFill>
              </a:defRPr>
            </a:lvl3pPr>
            <a:lvl4pPr marL="972000" indent="-324000">
              <a:buSzPct val="100000"/>
              <a:buFont typeface="Arial" charset="0"/>
              <a:buChar char="•"/>
              <a:tabLst/>
              <a:defRPr>
                <a:solidFill>
                  <a:schemeClr val="tx2"/>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7236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 typeface="Arial" panose="020B0604020202020204" pitchFamily="34" charset="0"/>
              <a:buChar char="•"/>
              <a:defRPr>
                <a:solidFill>
                  <a:schemeClr val="tx2">
                    <a:lumMod val="50000"/>
                  </a:schemeClr>
                </a:solidFill>
              </a:defRPr>
            </a:lvl1pPr>
            <a:lvl2pPr marL="628650" indent="-261938">
              <a:buFont typeface="Arial" panose="020B0604020202020204" pitchFamily="34" charset="0"/>
              <a:buChar char="•"/>
              <a:tabLst/>
              <a:defRPr sz="1800">
                <a:solidFill>
                  <a:schemeClr val="tx2">
                    <a:lumMod val="50000"/>
                  </a:schemeClr>
                </a:solidFill>
              </a:defRPr>
            </a:lvl2pPr>
            <a:lvl3pPr marL="889000" indent="-260350">
              <a:buSzPct val="100000"/>
              <a:buFont typeface="Arial" panose="020B0604020202020204" pitchFamily="34" charset="0"/>
              <a:buChar char="•"/>
              <a:tabLst/>
              <a:defRPr sz="1800">
                <a:solidFill>
                  <a:schemeClr val="tx2">
                    <a:lumMod val="50000"/>
                  </a:schemeClr>
                </a:solidFill>
              </a:defRPr>
            </a:lvl3pPr>
            <a:lvl4pPr marL="1209675" indent="-269875">
              <a:buSzPct val="100000"/>
              <a:buFont typeface="Arial" panose="020B0604020202020204" pitchFamily="34" charset="0"/>
              <a:buChar char="•"/>
              <a:tabLst/>
              <a:defRPr sz="1600">
                <a:solidFill>
                  <a:schemeClr val="tx2">
                    <a:lumMod val="50000"/>
                  </a:schemeClr>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86551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
        <p:nvSpPr>
          <p:cNvPr id="4" name="Picture Placeholder 3">
            <a:extLst>
              <a:ext uri="{FF2B5EF4-FFF2-40B4-BE49-F238E27FC236}">
                <a16:creationId xmlns:a16="http://schemas.microsoft.com/office/drawing/2014/main" id="{1CBAAC3B-64E8-6A4D-B184-3057E6D0D079}"/>
              </a:ext>
            </a:extLst>
          </p:cNvPr>
          <p:cNvSpPr>
            <a:spLocks noGrp="1"/>
          </p:cNvSpPr>
          <p:nvPr>
            <p:ph type="pic" sz="quarter" idx="13" hasCustomPrompt="1"/>
          </p:nvPr>
        </p:nvSpPr>
        <p:spPr>
          <a:xfrm>
            <a:off x="407988" y="1439863"/>
            <a:ext cx="11376025" cy="4760912"/>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91332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1A8103C-80BA-7941-AEF5-FB81302B57A9}"/>
              </a:ext>
            </a:extLst>
          </p:cNvPr>
          <p:cNvSpPr>
            <a:spLocks noGrp="1"/>
          </p:cNvSpPr>
          <p:nvPr>
            <p:ph type="pic" sz="quarter" idx="13" hasCustomPrompt="1"/>
          </p:nvPr>
        </p:nvSpPr>
        <p:spPr>
          <a:xfrm>
            <a:off x="0" y="3200"/>
            <a:ext cx="12192000" cy="6373323"/>
          </a:xfrm>
          <a:pattFill prst="lgCheck">
            <a:fgClr>
              <a:schemeClr val="accent4"/>
            </a:fgClr>
            <a:bgClr>
              <a:schemeClr val="bg1"/>
            </a:bgClr>
          </a:pattFill>
        </p:spPr>
        <p:txBody>
          <a:bodyPr anchor="ctr" anchorCtr="0"/>
          <a:lstStyle>
            <a:lvl1pPr algn="ctr">
              <a:defRPr/>
            </a:lvl1pPr>
          </a:lstStyle>
          <a:p>
            <a:r>
              <a:rPr lang="en-US" dirty="0"/>
              <a:t>Drag and drop picture</a:t>
            </a:r>
          </a:p>
        </p:txBody>
      </p:sp>
      <p:sp>
        <p:nvSpPr>
          <p:cNvPr id="3" name="Content Placeholder 2"/>
          <p:cNvSpPr>
            <a:spLocks noGrp="1"/>
          </p:cNvSpPr>
          <p:nvPr>
            <p:ph idx="1"/>
          </p:nvPr>
        </p:nvSpPr>
        <p:spPr>
          <a:xfrm>
            <a:off x="8075612" y="-18162"/>
            <a:ext cx="4116387" cy="6394685"/>
          </a:xfrm>
          <a:solidFill>
            <a:schemeClr val="tx1">
              <a:alpha val="80000"/>
            </a:schemeClr>
          </a:solidFill>
        </p:spPr>
        <p:txBody>
          <a:bodyPr lIns="180000" tIns="180000" rIns="180000" bIns="180000"/>
          <a:lstStyle>
            <a:lvl1pPr>
              <a:defRPr sz="2800">
                <a:solidFill>
                  <a:schemeClr val="bg1"/>
                </a:solidFill>
              </a:defRPr>
            </a:lvl1pPr>
            <a:lvl2pPr marL="324000" indent="-324000">
              <a:buFont typeface="Arial" charset="0"/>
              <a:buChar char="•"/>
              <a:tabLst/>
              <a:defRPr sz="2100">
                <a:solidFill>
                  <a:schemeClr val="bg1"/>
                </a:solidFill>
              </a:defRPr>
            </a:lvl2pPr>
            <a:lvl3pPr marL="648000" indent="-324000">
              <a:buSzPct val="100000"/>
              <a:buFont typeface="Arial" panose="020B0604020202020204" pitchFamily="34" charset="0"/>
              <a:buChar char="•"/>
              <a:tabLst/>
              <a:defRPr sz="1800">
                <a:solidFill>
                  <a:schemeClr val="bg1"/>
                </a:solidFill>
              </a:defRPr>
            </a:lvl3pPr>
            <a:lvl4pPr marL="972000" indent="-324000">
              <a:buSzPct val="100000"/>
              <a:buFont typeface="Arial" charset="0"/>
              <a:buChar char="•"/>
              <a:tabLst/>
              <a:defRPr>
                <a:solidFill>
                  <a:schemeClr val="bg1"/>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75880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7" y="1592264"/>
            <a:ext cx="5616575"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199" y="1592264"/>
            <a:ext cx="5611813" cy="460851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Date Placeholder 7">
            <a:extLst>
              <a:ext uri="{FF2B5EF4-FFF2-40B4-BE49-F238E27FC236}">
                <a16:creationId xmlns:a16="http://schemas.microsoft.com/office/drawing/2014/main" id="{E3A8A69A-7619-C44B-A930-6AC38A3F8BC7}"/>
              </a:ext>
            </a:extLst>
          </p:cNvPr>
          <p:cNvSpPr>
            <a:spLocks noGrp="1"/>
          </p:cNvSpPr>
          <p:nvPr>
            <p:ph type="dt" sz="half" idx="10"/>
          </p:nvPr>
        </p:nvSpPr>
        <p:spPr/>
        <p:txBody>
          <a:bodyPr/>
          <a:lstStyle/>
          <a:p>
            <a:r>
              <a:rPr lang="en-US"/>
              <a:t>23 de Septiembre de 2024</a:t>
            </a:r>
            <a:endParaRPr lang="en-US" dirty="0"/>
          </a:p>
        </p:txBody>
      </p:sp>
      <p:sp>
        <p:nvSpPr>
          <p:cNvPr id="9" name="Footer Placeholder 8">
            <a:extLst>
              <a:ext uri="{FF2B5EF4-FFF2-40B4-BE49-F238E27FC236}">
                <a16:creationId xmlns:a16="http://schemas.microsoft.com/office/drawing/2014/main" id="{9B55D6E3-4871-704B-B795-99BD30EABFE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BEE4B464-E744-A34F-B223-6B554979B8EC}"/>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722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7987" y="2427287"/>
            <a:ext cx="5616575"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27287"/>
            <a:ext cx="5611813"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9">
            <a:extLst>
              <a:ext uri="{FF2B5EF4-FFF2-40B4-BE49-F238E27FC236}">
                <a16:creationId xmlns:a16="http://schemas.microsoft.com/office/drawing/2014/main" id="{0B511762-E0C9-6C4A-9015-D9D3D4FF97C2}"/>
              </a:ext>
            </a:extLst>
          </p:cNvPr>
          <p:cNvSpPr>
            <a:spLocks noGrp="1"/>
          </p:cNvSpPr>
          <p:nvPr>
            <p:ph type="dt" sz="half" idx="10"/>
          </p:nvPr>
        </p:nvSpPr>
        <p:spPr/>
        <p:txBody>
          <a:bodyPr/>
          <a:lstStyle/>
          <a:p>
            <a:r>
              <a:rPr lang="en-US"/>
              <a:t>23 de Septiembre de 2024</a:t>
            </a:r>
            <a:endParaRPr lang="en-US" dirty="0"/>
          </a:p>
        </p:txBody>
      </p:sp>
      <p:sp>
        <p:nvSpPr>
          <p:cNvPr id="11" name="Footer Placeholder 10">
            <a:extLst>
              <a:ext uri="{FF2B5EF4-FFF2-40B4-BE49-F238E27FC236}">
                <a16:creationId xmlns:a16="http://schemas.microsoft.com/office/drawing/2014/main" id="{E2689900-D127-9840-8E06-B694B9FE12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2" name="Slide Number Placeholder 11">
            <a:extLst>
              <a:ext uri="{FF2B5EF4-FFF2-40B4-BE49-F238E27FC236}">
                <a16:creationId xmlns:a16="http://schemas.microsoft.com/office/drawing/2014/main" id="{7B398DFD-572D-D549-8BBF-A86A1DFF026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678086151"/>
      </p:ext>
    </p:extLst>
  </p:cSld>
  <p:clrMapOvr>
    <a:masterClrMapping/>
  </p:clrMapOvr>
  <p:extLst>
    <p:ext uri="{DCECCB84-F9BA-43D5-87BE-67443E8EF086}">
      <p15:sldGuideLst xmlns:p15="http://schemas.microsoft.com/office/powerpoint/2012/main">
        <p15:guide id="1" orient="horz" pos="1434" userDrawn="1">
          <p15:clr>
            <a:srgbClr val="FBAE40"/>
          </p15:clr>
        </p15:guide>
        <p15:guide id="2" orient="horz" pos="152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988" y="373593"/>
            <a:ext cx="11376025" cy="106574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07989" y="1592263"/>
            <a:ext cx="11376024" cy="46085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101915" y="6424993"/>
            <a:ext cx="1773923" cy="365125"/>
          </a:xfrm>
          <a:prstGeom prst="rect">
            <a:avLst/>
          </a:prstGeom>
        </p:spPr>
        <p:txBody>
          <a:bodyPr vert="horz" lIns="0" tIns="0" rIns="0" bIns="0" rtlCol="0" anchor="ctr"/>
          <a:lstStyle>
            <a:lvl1pPr algn="l">
              <a:defRPr sz="850">
                <a:solidFill>
                  <a:schemeClr val="tx1"/>
                </a:solidFill>
              </a:defRPr>
            </a:lvl1pPr>
          </a:lstStyle>
          <a:p>
            <a:r>
              <a:rPr lang="en-US"/>
              <a:t>23 de Septiembre de 2024</a:t>
            </a:r>
            <a:endParaRPr lang="en-US" dirty="0"/>
          </a:p>
        </p:txBody>
      </p:sp>
      <p:sp>
        <p:nvSpPr>
          <p:cNvPr id="6" name="Slide Number Placeholder 5"/>
          <p:cNvSpPr>
            <a:spLocks noGrp="1"/>
          </p:cNvSpPr>
          <p:nvPr>
            <p:ph type="sldNum" sz="quarter" idx="4"/>
          </p:nvPr>
        </p:nvSpPr>
        <p:spPr>
          <a:xfrm>
            <a:off x="11107546" y="6424993"/>
            <a:ext cx="681254" cy="365125"/>
          </a:xfrm>
          <a:prstGeom prst="rect">
            <a:avLst/>
          </a:prstGeom>
        </p:spPr>
        <p:txBody>
          <a:bodyPr vert="horz" lIns="0" tIns="0" rIns="0" bIns="0" rtlCol="0" anchor="ctr"/>
          <a:lstStyle>
            <a:lvl1pPr algn="r">
              <a:defRPr sz="850" b="1">
                <a:solidFill>
                  <a:schemeClr val="tx1"/>
                </a:solidFill>
              </a:defRPr>
            </a:lvl1pPr>
          </a:lstStyle>
          <a:p>
            <a:r>
              <a:rPr lang="en-US" dirty="0"/>
              <a:t>Slide </a:t>
            </a:r>
            <a:fld id="{36B5EA5A-BC32-A742-B11B-8E7414D5B535}" type="slidenum">
              <a:rPr lang="en-US" smtClean="0"/>
              <a:pPr/>
              <a:t>‹Nº›</a:t>
            </a:fld>
            <a:endParaRPr lang="en-US" dirty="0"/>
          </a:p>
        </p:txBody>
      </p:sp>
      <p:sp>
        <p:nvSpPr>
          <p:cNvPr id="7" name="Footer Placeholder 6">
            <a:extLst>
              <a:ext uri="{FF2B5EF4-FFF2-40B4-BE49-F238E27FC236}">
                <a16:creationId xmlns:a16="http://schemas.microsoft.com/office/drawing/2014/main" id="{7AB22024-69B4-1F4F-8860-CB954517F654}"/>
              </a:ext>
            </a:extLst>
          </p:cNvPr>
          <p:cNvSpPr>
            <a:spLocks noGrp="1"/>
          </p:cNvSpPr>
          <p:nvPr>
            <p:ph type="ftr" sz="quarter" idx="3"/>
          </p:nvPr>
        </p:nvSpPr>
        <p:spPr>
          <a:xfrm>
            <a:off x="835152" y="6424993"/>
            <a:ext cx="6190488" cy="365125"/>
          </a:xfrm>
          <a:prstGeom prst="rect">
            <a:avLst/>
          </a:prstGeom>
        </p:spPr>
        <p:txBody>
          <a:bodyPr vert="horz" lIns="0" tIns="0" rIns="0" bIns="0" rtlCol="0" anchor="ctr"/>
          <a:lstStyle>
            <a:lvl1pPr algn="l">
              <a:defRPr sz="850">
                <a:solidFill>
                  <a:schemeClr val="tx1"/>
                </a:solidFill>
              </a:defRPr>
            </a:lvl1pPr>
          </a:lstStyle>
          <a:p>
            <a:r>
              <a:rPr lang="es-ES"/>
              <a:t>Julisa Verdejo Palacios | Defensa de tesis de maestría</a:t>
            </a:r>
            <a:endParaRPr lang="en-US" dirty="0"/>
          </a:p>
        </p:txBody>
      </p:sp>
      <p:cxnSp>
        <p:nvCxnSpPr>
          <p:cNvPr id="8" name="Straight Connector 7">
            <a:extLst>
              <a:ext uri="{FF2B5EF4-FFF2-40B4-BE49-F238E27FC236}">
                <a16:creationId xmlns:a16="http://schemas.microsoft.com/office/drawing/2014/main" id="{CC7B0EED-0D00-C37F-0787-98F0B94C9550}"/>
              </a:ext>
            </a:extLst>
          </p:cNvPr>
          <p:cNvCxnSpPr>
            <a:cxnSpLocks/>
          </p:cNvCxnSpPr>
          <p:nvPr userDrawn="1"/>
        </p:nvCxnSpPr>
        <p:spPr>
          <a:xfrm>
            <a:off x="404070" y="6370802"/>
            <a:ext cx="11379943"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43B70D50-1486-3F30-1EE2-ABA881F89C80}"/>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403200" y="6424993"/>
            <a:ext cx="336042" cy="347472"/>
          </a:xfrm>
          <a:prstGeom prst="rect">
            <a:avLst/>
          </a:prstGeom>
        </p:spPr>
      </p:pic>
    </p:spTree>
    <p:extLst>
      <p:ext uri="{BB962C8B-B14F-4D97-AF65-F5344CB8AC3E}">
        <p14:creationId xmlns:p14="http://schemas.microsoft.com/office/powerpoint/2010/main" val="1598869953"/>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62" r:id="rId3"/>
    <p:sldLayoutId id="2147483650" r:id="rId4"/>
    <p:sldLayoutId id="2147483665" r:id="rId5"/>
    <p:sldLayoutId id="2147483668" r:id="rId6"/>
    <p:sldLayoutId id="2147483674" r:id="rId7"/>
    <p:sldLayoutId id="2147483652" r:id="rId8"/>
    <p:sldLayoutId id="2147483653" r:id="rId9"/>
    <p:sldLayoutId id="2147483661" r:id="rId10"/>
    <p:sldLayoutId id="2147483666" r:id="rId11"/>
    <p:sldLayoutId id="2147483667" r:id="rId12"/>
    <p:sldLayoutId id="2147483658" r:id="rId13"/>
    <p:sldLayoutId id="2147483659" r:id="rId14"/>
    <p:sldLayoutId id="2147483673" r:id="rId15"/>
    <p:sldLayoutId id="2147483660" r:id="rId16"/>
    <p:sldLayoutId id="2147483671" r:id="rId17"/>
    <p:sldLayoutId id="2147483651" r:id="rId18"/>
    <p:sldLayoutId id="2147483654" r:id="rId19"/>
    <p:sldLayoutId id="2147483669" r:id="rId20"/>
    <p:sldLayoutId id="2147483655" r:id="rId2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 userDrawn="1">
          <p15:clr>
            <a:srgbClr val="F26B43"/>
          </p15:clr>
        </p15:guide>
        <p15:guide id="2" pos="3840" userDrawn="1">
          <p15:clr>
            <a:srgbClr val="F26B43"/>
          </p15:clr>
        </p15:guide>
        <p15:guide id="3" pos="7423" userDrawn="1">
          <p15:clr>
            <a:srgbClr val="F26B43"/>
          </p15:clr>
        </p15:guide>
        <p15:guide id="4" pos="257" userDrawn="1">
          <p15:clr>
            <a:srgbClr val="F26B43"/>
          </p15:clr>
        </p15:guide>
        <p15:guide id="6" pos="3795" userDrawn="1">
          <p15:clr>
            <a:srgbClr val="F26B43"/>
          </p15:clr>
        </p15:guide>
        <p15:guide id="7" pos="3885" userDrawn="1">
          <p15:clr>
            <a:srgbClr val="F26B43"/>
          </p15:clr>
        </p15:guide>
        <p15:guide id="8" pos="5087" userDrawn="1">
          <p15:clr>
            <a:srgbClr val="F26B43"/>
          </p15:clr>
        </p15:guide>
        <p15:guide id="9" pos="4997" userDrawn="1">
          <p15:clr>
            <a:srgbClr val="F26B43"/>
          </p15:clr>
        </p15:guide>
        <p15:guide id="10" pos="2683" userDrawn="1">
          <p15:clr>
            <a:srgbClr val="F26B43"/>
          </p15:clr>
        </p15:guide>
        <p15:guide id="11" pos="2593" userDrawn="1">
          <p15:clr>
            <a:srgbClr val="F26B43"/>
          </p15:clr>
        </p15:guide>
        <p15:guide id="12" orient="horz" pos="3906" userDrawn="1">
          <p15:clr>
            <a:srgbClr val="F26B43"/>
          </p15:clr>
        </p15:guide>
        <p15:guide id="13" orient="horz" pos="2409" userDrawn="1">
          <p15:clr>
            <a:srgbClr val="F26B43"/>
          </p15:clr>
        </p15:guide>
        <p15:guide id="14" orient="horz" pos="913" userDrawn="1">
          <p15:clr>
            <a:srgbClr val="F26B43"/>
          </p15:clr>
        </p15:guide>
        <p15:guide id="15" orient="horz" pos="1003" userDrawn="1">
          <p15:clr>
            <a:srgbClr val="F26B43"/>
          </p15:clr>
        </p15:guide>
        <p15:guide id="16" orient="horz" pos="2500" userDrawn="1">
          <p15:clr>
            <a:srgbClr val="F26B43"/>
          </p15:clr>
        </p15:guide>
        <p15:guide id="17" pos="6312" userDrawn="1">
          <p15:clr>
            <a:srgbClr val="F26B43"/>
          </p15:clr>
        </p15:guide>
        <p15:guide id="18" pos="622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4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45.svg"/><Relationship Id="rId7"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300.png"/><Relationship Id="rId11" Type="http://schemas.openxmlformats.org/officeDocument/2006/relationships/image" Target="../media/image35.png"/><Relationship Id="rId5" Type="http://schemas.openxmlformats.org/officeDocument/2006/relationships/image" Target="../media/image47.svg"/><Relationship Id="rId10" Type="http://schemas.openxmlformats.org/officeDocument/2006/relationships/image" Target="../media/image340.png"/><Relationship Id="rId4" Type="http://schemas.openxmlformats.org/officeDocument/2006/relationships/image" Target="../media/image46.png"/><Relationship Id="rId9"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430.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60.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57.png"/><Relationship Id="rId7"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51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40.png"/></Relationships>
</file>

<file path=ppt/slides/_rels/slide57.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70.png"/></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svg"/></Relationships>
</file>

<file path=ppt/slides/_rels/slide62.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55D0-EF65-5184-5180-70C748F9ECB3}"/>
              </a:ext>
            </a:extLst>
          </p:cNvPr>
          <p:cNvSpPr>
            <a:spLocks noGrp="1"/>
          </p:cNvSpPr>
          <p:nvPr>
            <p:ph type="ctrTitle"/>
          </p:nvPr>
        </p:nvSpPr>
        <p:spPr>
          <a:xfrm>
            <a:off x="407987" y="2347455"/>
            <a:ext cx="11376025" cy="2153265"/>
          </a:xfrm>
        </p:spPr>
        <p:txBody>
          <a:bodyPr/>
          <a:lstStyle/>
          <a:p>
            <a:pPr algn="just"/>
            <a:r>
              <a:rPr lang="es-MX" sz="4800" noProof="0" dirty="0"/>
              <a:t>Diseño y caracterización del sistema de instrumentación para un arreglo de </a:t>
            </a:r>
            <a:r>
              <a:rPr lang="es-MX" sz="4800" noProof="0" dirty="0" err="1"/>
              <a:t>microbolómetros</a:t>
            </a:r>
            <a:endParaRPr lang="es-MX" sz="4800" noProof="0" dirty="0"/>
          </a:p>
        </p:txBody>
      </p:sp>
      <p:sp>
        <p:nvSpPr>
          <p:cNvPr id="3" name="Subtitle 2">
            <a:extLst>
              <a:ext uri="{FF2B5EF4-FFF2-40B4-BE49-F238E27FC236}">
                <a16:creationId xmlns:a16="http://schemas.microsoft.com/office/drawing/2014/main" id="{F7B0DD35-25FE-650C-D3E7-DA9E47CBB676}"/>
              </a:ext>
            </a:extLst>
          </p:cNvPr>
          <p:cNvSpPr>
            <a:spLocks noGrp="1"/>
          </p:cNvSpPr>
          <p:nvPr>
            <p:ph type="subTitle" idx="1"/>
          </p:nvPr>
        </p:nvSpPr>
        <p:spPr>
          <a:xfrm>
            <a:off x="419139" y="4530216"/>
            <a:ext cx="11376026" cy="1723825"/>
          </a:xfrm>
        </p:spPr>
        <p:txBody>
          <a:bodyPr/>
          <a:lstStyle/>
          <a:p>
            <a:pPr algn="ctr"/>
            <a:r>
              <a:rPr lang="es-MX" noProof="0" dirty="0"/>
              <a:t>Instituto Nacional de Astrofísica, Óptica y Electrónica (INAOE)</a:t>
            </a:r>
          </a:p>
          <a:p>
            <a:pPr algn="ctr"/>
            <a:r>
              <a:rPr lang="es-MX" noProof="0" dirty="0"/>
              <a:t>Maestría en Ciencias en Electrónica</a:t>
            </a:r>
          </a:p>
          <a:p>
            <a:pPr algn="ctr"/>
            <a:r>
              <a:rPr lang="es-MX" noProof="0" dirty="0"/>
              <a:t>Autor: Julisa Verdejo Palacios</a:t>
            </a:r>
          </a:p>
          <a:p>
            <a:pPr algn="ctr"/>
            <a:endParaRPr lang="es-MX" noProof="0" dirty="0"/>
          </a:p>
          <a:p>
            <a:r>
              <a:rPr lang="es-MX" noProof="0" dirty="0"/>
              <a:t>Asesor: </a:t>
            </a:r>
            <a:r>
              <a:rPr lang="es-MX" b="0" noProof="0" dirty="0"/>
              <a:t>Dr. Mario Moreno </a:t>
            </a:r>
            <a:r>
              <a:rPr lang="es-MX" b="0" noProof="0" dirty="0" err="1"/>
              <a:t>Moreno</a:t>
            </a:r>
            <a:r>
              <a:rPr lang="es-MX" b="0" noProof="0" dirty="0"/>
              <a:t> (INAOE)</a:t>
            </a:r>
          </a:p>
          <a:p>
            <a:pPr algn="r"/>
            <a:r>
              <a:rPr lang="es-MX" b="0" noProof="0" dirty="0"/>
              <a:t>23 de Septiembre de 2024</a:t>
            </a:r>
          </a:p>
        </p:txBody>
      </p:sp>
    </p:spTree>
    <p:extLst>
      <p:ext uri="{BB962C8B-B14F-4D97-AF65-F5344CB8AC3E}">
        <p14:creationId xmlns:p14="http://schemas.microsoft.com/office/powerpoint/2010/main" val="381634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Objetivos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10</a:t>
            </a:fld>
            <a:endParaRPr lang="en-US" dirty="0"/>
          </a:p>
        </p:txBody>
      </p:sp>
    </p:spTree>
    <p:extLst>
      <p:ext uri="{BB962C8B-B14F-4D97-AF65-F5344CB8AC3E}">
        <p14:creationId xmlns:p14="http://schemas.microsoft.com/office/powerpoint/2010/main" val="290192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DD42-43DA-6180-E67E-10B956FA29D7}"/>
              </a:ext>
            </a:extLst>
          </p:cNvPr>
          <p:cNvSpPr>
            <a:spLocks noGrp="1"/>
          </p:cNvSpPr>
          <p:nvPr>
            <p:ph type="title"/>
          </p:nvPr>
        </p:nvSpPr>
        <p:spPr/>
        <p:txBody>
          <a:bodyPr/>
          <a:lstStyle/>
          <a:p>
            <a:r>
              <a:rPr lang="es-MX" noProof="0" dirty="0"/>
              <a:t>Objetivos</a:t>
            </a:r>
          </a:p>
        </p:txBody>
      </p:sp>
      <p:sp>
        <p:nvSpPr>
          <p:cNvPr id="3" name="Content Placeholder 2">
            <a:extLst>
              <a:ext uri="{FF2B5EF4-FFF2-40B4-BE49-F238E27FC236}">
                <a16:creationId xmlns:a16="http://schemas.microsoft.com/office/drawing/2014/main" id="{5070CC9A-B491-A30C-A704-C6A478AC5513}"/>
              </a:ext>
            </a:extLst>
          </p:cNvPr>
          <p:cNvSpPr>
            <a:spLocks noGrp="1"/>
          </p:cNvSpPr>
          <p:nvPr>
            <p:ph sz="half" idx="1"/>
          </p:nvPr>
        </p:nvSpPr>
        <p:spPr>
          <a:xfrm>
            <a:off x="407987" y="1592264"/>
            <a:ext cx="11380813" cy="4608512"/>
          </a:xfrm>
        </p:spPr>
        <p:txBody>
          <a:bodyPr>
            <a:normAutofit fontScale="92500" lnSpcReduction="20000"/>
          </a:bodyPr>
          <a:lstStyle/>
          <a:p>
            <a:pPr marL="342900" indent="-342900" algn="just">
              <a:buFont typeface="Arial" panose="020B0604020202020204" pitchFamily="34" charset="0"/>
              <a:buChar char="•"/>
            </a:pPr>
            <a:r>
              <a:rPr lang="es-MX" noProof="0" dirty="0"/>
              <a:t>Objetivo general:</a:t>
            </a:r>
          </a:p>
          <a:p>
            <a:pPr marL="666750" lvl="1" indent="-342900" algn="just">
              <a:buFont typeface="Arial" panose="020B0604020202020204" pitchFamily="34" charset="0"/>
              <a:buChar char="•"/>
            </a:pPr>
            <a:r>
              <a:rPr lang="es-MX" noProof="0" dirty="0"/>
              <a:t>Diseño de un sistema de adquisición de datos basado en FPGA para la medición de una matriz de pixeles de un </a:t>
            </a:r>
            <a:r>
              <a:rPr lang="es-MX" noProof="0" dirty="0" err="1"/>
              <a:t>microbolómetro</a:t>
            </a:r>
            <a:r>
              <a:rPr lang="es-MX" noProof="0" dirty="0"/>
              <a:t>.</a:t>
            </a:r>
          </a:p>
          <a:p>
            <a:pPr marL="342900" indent="-342900" algn="just">
              <a:buFont typeface="Arial" panose="020B0604020202020204" pitchFamily="34" charset="0"/>
              <a:buChar char="•"/>
            </a:pPr>
            <a:r>
              <a:rPr lang="es-MX" dirty="0"/>
              <a:t>Objetivos específicos:</a:t>
            </a:r>
          </a:p>
          <a:p>
            <a:pPr marL="666750" lvl="1" indent="-342900" algn="just">
              <a:buFont typeface="Arial" panose="020B0604020202020204" pitchFamily="34" charset="0"/>
              <a:buChar char="•"/>
            </a:pPr>
            <a:r>
              <a:rPr lang="es-MX" dirty="0"/>
              <a:t>Analizar las propiedades físicas y características de los </a:t>
            </a:r>
            <a:r>
              <a:rPr lang="es-MX" dirty="0" err="1"/>
              <a:t>microbolómetros</a:t>
            </a:r>
            <a:r>
              <a:rPr lang="es-MX" dirty="0"/>
              <a:t>, así como su funcionamiento y sus diferentes circuitos de lectura con el fin de fundamentar las decisiones en el diseño del sistema.</a:t>
            </a:r>
          </a:p>
          <a:p>
            <a:pPr marL="666750" lvl="1" indent="-342900" algn="just">
              <a:buFont typeface="Arial" panose="020B0604020202020204" pitchFamily="34" charset="0"/>
              <a:buChar char="•"/>
            </a:pPr>
            <a:r>
              <a:rPr lang="es-MX" dirty="0"/>
              <a:t>Estudiar las máquinas de estado finito (FSM) de tipo Moore y </a:t>
            </a:r>
            <a:r>
              <a:rPr lang="es-MX" dirty="0" err="1"/>
              <a:t>Mealy</a:t>
            </a:r>
            <a:r>
              <a:rPr lang="es-MX" dirty="0"/>
              <a:t>, los tipos de codificación en </a:t>
            </a:r>
            <a:r>
              <a:rPr lang="es-MX" dirty="0" err="1"/>
              <a:t>Verilog</a:t>
            </a:r>
            <a:r>
              <a:rPr lang="es-MX" dirty="0"/>
              <a:t> y las técnicas de diseño, con el fin de aplicar este conocimiento en la implementación y optimización del sistema de adquisición y procesamiento de datos.</a:t>
            </a:r>
          </a:p>
          <a:p>
            <a:pPr marL="666750" lvl="1" indent="-342900" algn="just">
              <a:buFont typeface="Arial" panose="020B0604020202020204" pitchFamily="34" charset="0"/>
              <a:buChar char="•"/>
            </a:pPr>
            <a:r>
              <a:rPr lang="es-MX" dirty="0"/>
              <a:t>Diseñar un firmware en el lenguaje </a:t>
            </a:r>
            <a:r>
              <a:rPr lang="es-MX" dirty="0" err="1"/>
              <a:t>Verilog</a:t>
            </a:r>
            <a:r>
              <a:rPr lang="es-MX" dirty="0"/>
              <a:t> para implementar los protocolos de comunicación SPI y UART reconfigurables y robustos, que permitan adaptabilidad y confiabilidad en aplicaciones de adquisición de datos y control.</a:t>
            </a:r>
          </a:p>
          <a:p>
            <a:pPr marL="666750" lvl="1" indent="-342900" algn="just">
              <a:buFont typeface="Arial" panose="020B0604020202020204" pitchFamily="34" charset="0"/>
              <a:buChar char="•"/>
            </a:pPr>
            <a:r>
              <a:rPr lang="es-MX" dirty="0"/>
              <a:t>Seleccionar los convertidores analógico-digital (ADC) y digital-analógico (DAC) más adecuados para el sistema de adquisición de datos y probarlos utilizando el firmware previamente diseñado.</a:t>
            </a:r>
          </a:p>
          <a:p>
            <a:pPr marL="666750" lvl="1" indent="-342900" algn="just">
              <a:buFont typeface="Arial" panose="020B0604020202020204" pitchFamily="34" charset="0"/>
              <a:buChar char="•"/>
            </a:pPr>
            <a:r>
              <a:rPr lang="es-MX" dirty="0"/>
              <a:t>Diseñar una PCB con una matriz de 8x8 fototransistores que funcione como banco de prueba para validar el funcionamiento del sistema de adquisición de datos.</a:t>
            </a:r>
          </a:p>
          <a:p>
            <a:pPr marL="666750" lvl="1" indent="-342900" algn="just">
              <a:buFont typeface="Arial" panose="020B0604020202020204" pitchFamily="34" charset="0"/>
              <a:buChar char="•"/>
            </a:pPr>
            <a:r>
              <a:rPr lang="es-MX" dirty="0"/>
              <a:t>Integrar los convertidores ADC y DAC, multiplexores, y la matriz de fototransistores en un sistema unificado para realizar pruebas y validar su capacidad de adquirir y procesar imágenes de manera eficiente.</a:t>
            </a:r>
          </a:p>
        </p:txBody>
      </p:sp>
      <p:sp>
        <p:nvSpPr>
          <p:cNvPr id="5" name="Date Placeholder 4">
            <a:extLst>
              <a:ext uri="{FF2B5EF4-FFF2-40B4-BE49-F238E27FC236}">
                <a16:creationId xmlns:a16="http://schemas.microsoft.com/office/drawing/2014/main" id="{39738A5D-185C-7371-FB5D-3160F6C7EBB0}"/>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06056D2D-DAAB-BE8D-C09E-13C016DD754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845BB1B4-C227-5D92-2932-41A193178E55}"/>
              </a:ext>
            </a:extLst>
          </p:cNvPr>
          <p:cNvSpPr>
            <a:spLocks noGrp="1"/>
          </p:cNvSpPr>
          <p:nvPr>
            <p:ph type="sldNum" sz="quarter" idx="12"/>
          </p:nvPr>
        </p:nvSpPr>
        <p:spPr/>
        <p:txBody>
          <a:bodyPr/>
          <a:lstStyle/>
          <a:p>
            <a:fld id="{36B5EA5A-BC32-A742-B11B-8E7414D5B535}" type="slidenum">
              <a:rPr lang="en-US" smtClean="0"/>
              <a:pPr/>
              <a:t>11</a:t>
            </a:fld>
            <a:endParaRPr lang="en-US" dirty="0"/>
          </a:p>
        </p:txBody>
      </p:sp>
    </p:spTree>
    <p:extLst>
      <p:ext uri="{BB962C8B-B14F-4D97-AF65-F5344CB8AC3E}">
        <p14:creationId xmlns:p14="http://schemas.microsoft.com/office/powerpoint/2010/main" val="408380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Microbolómetros</a:t>
            </a:r>
            <a:r>
              <a:rPr lang="es-MX" noProof="0" dirty="0"/>
              <a:t>: especificaciones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12</a:t>
            </a:fld>
            <a:endParaRPr lang="en-US" dirty="0"/>
          </a:p>
        </p:txBody>
      </p:sp>
    </p:spTree>
    <p:extLst>
      <p:ext uri="{BB962C8B-B14F-4D97-AF65-F5344CB8AC3E}">
        <p14:creationId xmlns:p14="http://schemas.microsoft.com/office/powerpoint/2010/main" val="119828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6014582" cy="4608512"/>
          </a:xfrm>
        </p:spPr>
        <p:txBody>
          <a:bodyPr>
            <a:normAutofit/>
          </a:bodyPr>
          <a:lstStyle/>
          <a:p>
            <a:pPr marL="0" indent="0" algn="just">
              <a:buNone/>
            </a:pPr>
            <a:r>
              <a:rPr lang="es-ES" noProof="0" dirty="0"/>
              <a:t>Un </a:t>
            </a:r>
            <a:r>
              <a:rPr lang="es-ES" noProof="0" dirty="0" err="1"/>
              <a:t>microbolómetro</a:t>
            </a:r>
            <a:r>
              <a:rPr lang="es-ES" noProof="0" dirty="0"/>
              <a:t> se puede representar como un circuito divisor de voltaje. </a:t>
            </a:r>
          </a:p>
          <a:p>
            <a:pPr algn="just"/>
            <a:r>
              <a:rPr lang="es-ES" b="0" dirty="0"/>
              <a:t>En ausencia de radiación y con el circuito abierto, su temperatura es T0. </a:t>
            </a:r>
          </a:p>
          <a:p>
            <a:pPr algn="just"/>
            <a:r>
              <a:rPr lang="es-ES" b="0" dirty="0"/>
              <a:t>Al cerrarse el circuito, la corriente fluye, calentando la resistencia del </a:t>
            </a:r>
            <a:r>
              <a:rPr lang="es-ES" b="0" dirty="0" err="1"/>
              <a:t>microbolómetro</a:t>
            </a:r>
            <a:r>
              <a:rPr lang="es-ES" b="0" dirty="0"/>
              <a:t> (RB) a T1.</a:t>
            </a:r>
          </a:p>
          <a:p>
            <a:pPr algn="just"/>
            <a:r>
              <a:rPr lang="es-ES" b="0" dirty="0"/>
              <a:t>Si la radiación incide sobre el </a:t>
            </a:r>
            <a:r>
              <a:rPr lang="es-ES" b="0" dirty="0" err="1"/>
              <a:t>microbolómetro</a:t>
            </a:r>
            <a:r>
              <a:rPr lang="es-ES" b="0" dirty="0"/>
              <a:t>, la temperatura cambia en un factor ∆T, lo que altera su resistencia y provoca una variación en el voltaje (VRL) a través de la resistencia de carga (RL).</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Representación como circuito eléctrico.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13</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B4D343F9-6476-2D25-9CF5-B9A7640E9343}"/>
              </a:ext>
            </a:extLst>
          </p:cNvPr>
          <p:cNvPicPr>
            <a:picLocks noChangeAspect="1"/>
          </p:cNvPicPr>
          <p:nvPr/>
        </p:nvPicPr>
        <p:blipFill>
          <a:blip r:embed="rId2"/>
          <a:stretch>
            <a:fillRect/>
          </a:stretch>
        </p:blipFill>
        <p:spPr>
          <a:xfrm>
            <a:off x="7297783" y="1528219"/>
            <a:ext cx="4023318" cy="3801561"/>
          </a:xfrm>
          <a:prstGeom prst="rect">
            <a:avLst/>
          </a:prstGeom>
        </p:spPr>
      </p:pic>
    </p:spTree>
    <p:extLst>
      <p:ext uri="{BB962C8B-B14F-4D97-AF65-F5344CB8AC3E}">
        <p14:creationId xmlns:p14="http://schemas.microsoft.com/office/powerpoint/2010/main" val="156514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El diseño de un </a:t>
            </a:r>
            <a:r>
              <a:rPr lang="es-ES" b="0" noProof="0" dirty="0" err="1"/>
              <a:t>microbolómetro</a:t>
            </a:r>
            <a:r>
              <a:rPr lang="es-ES" b="0" noProof="0" dirty="0"/>
              <a:t> generalmente incluye un material </a:t>
            </a:r>
            <a:r>
              <a:rPr lang="es-ES" noProof="0" dirty="0"/>
              <a:t>absorbedor</a:t>
            </a:r>
            <a:r>
              <a:rPr lang="es-ES" b="0" noProof="0" dirty="0"/>
              <a:t> y un material que funge como </a:t>
            </a:r>
            <a:r>
              <a:rPr lang="es-ES" noProof="0" dirty="0"/>
              <a:t>termómetro</a:t>
            </a:r>
            <a:r>
              <a:rPr lang="es-ES" b="0" noProof="0" dirty="0"/>
              <a:t>, lo que lleva a un incremento de la temperatura debido a la absorción de radiación infrarroja, provocando finalmente un cambio en la resistencia de sus elementos. </a:t>
            </a:r>
          </a:p>
          <a:p>
            <a:pPr marL="0" indent="0" algn="just">
              <a:buNone/>
            </a:pPr>
            <a:r>
              <a:rPr lang="es-ES" b="0" noProof="0" dirty="0"/>
              <a:t>La variación en la resistencia se transmite eléctricamente al </a:t>
            </a:r>
            <a:r>
              <a:rPr lang="es-ES" noProof="0" dirty="0"/>
              <a:t>circuito integrado de lectura (ROIC) </a:t>
            </a:r>
            <a:r>
              <a:rPr lang="es-ES" b="0" noProof="0" dirty="0"/>
              <a:t>para su posterior procesamiento. El termómetro se mantiene </a:t>
            </a:r>
            <a:r>
              <a:rPr lang="es-ES" noProof="0" dirty="0"/>
              <a:t>aislado</a:t>
            </a:r>
            <a:r>
              <a:rPr lang="es-ES" b="0" noProof="0" dirty="0"/>
              <a:t> térmicamente del sustrato del ROIC [21].</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Diseño de un arreglo de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14</a:t>
            </a:fld>
            <a:endParaRPr lang="en-US" dirty="0"/>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E83B6145-EEE5-C636-5FFB-08F97B095D48}"/>
              </a:ext>
            </a:extLst>
          </p:cNvPr>
          <p:cNvPicPr>
            <a:picLocks noChangeAspect="1"/>
          </p:cNvPicPr>
          <p:nvPr/>
        </p:nvPicPr>
        <p:blipFill>
          <a:blip r:embed="rId2"/>
          <a:stretch>
            <a:fillRect/>
          </a:stretch>
        </p:blipFill>
        <p:spPr>
          <a:xfrm>
            <a:off x="7458668" y="1105780"/>
            <a:ext cx="4239876" cy="4646440"/>
          </a:xfrm>
          <a:prstGeom prst="rect">
            <a:avLst/>
          </a:prstGeom>
        </p:spPr>
      </p:pic>
    </p:spTree>
    <p:extLst>
      <p:ext uri="{BB962C8B-B14F-4D97-AF65-F5344CB8AC3E}">
        <p14:creationId xmlns:p14="http://schemas.microsoft.com/office/powerpoint/2010/main" val="277998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7524750" cy="4608512"/>
          </a:xfrm>
        </p:spPr>
        <p:txBody>
          <a:bodyPr/>
          <a:lstStyle/>
          <a:p>
            <a:pPr marL="0" indent="0" algn="just">
              <a:buNone/>
            </a:pPr>
            <a:r>
              <a:rPr lang="es-ES" noProof="0" dirty="0"/>
              <a:t>Este circuito </a:t>
            </a:r>
            <a:r>
              <a:rPr lang="es-MX" dirty="0">
                <a:solidFill>
                  <a:srgbClr val="000000"/>
                </a:solidFill>
                <a:effectLst/>
              </a:rPr>
              <a:t>mide la tensión en la salida de un divisor resistivo formado por una resistencia de referencia y un microbolómetro.</a:t>
            </a:r>
          </a:p>
          <a:p>
            <a:pPr marL="0" indent="0" algn="just">
              <a:buNone/>
            </a:pPr>
            <a:r>
              <a:rPr lang="es-MX" b="0" noProof="0" dirty="0"/>
              <a:t>A medida que aumenta la radiación incidente en el microbolómetro, su resistencia disminuye proporcionalmente, lo que hace que la tensión de salida dependa de la radiación recibida por el sensor.</a:t>
            </a:r>
          </a:p>
          <a:p>
            <a:pPr marL="0" indent="0" algn="just">
              <a:buNone/>
            </a:pPr>
            <a:r>
              <a:rPr lang="es-MX" b="0" dirty="0"/>
              <a:t>La tensión de salida es: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Divisor resistivo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15</a:t>
            </a:fld>
            <a:endParaRPr lang="en-US" dirty="0"/>
          </a:p>
        </p:txBody>
      </p:sp>
      <p:pic>
        <p:nvPicPr>
          <p:cNvPr id="8" name="Picture 7" descr="A white dot in the sky&#10;&#10;Description automatically generated">
            <a:extLst>
              <a:ext uri="{FF2B5EF4-FFF2-40B4-BE49-F238E27FC236}">
                <a16:creationId xmlns:a16="http://schemas.microsoft.com/office/drawing/2014/main" id="{F25FBD41-93CE-39CF-34CC-B0486AEA2F9B}"/>
              </a:ext>
            </a:extLst>
          </p:cNvPr>
          <p:cNvPicPr>
            <a:picLocks noChangeAspect="1"/>
          </p:cNvPicPr>
          <p:nvPr/>
        </p:nvPicPr>
        <p:blipFill>
          <a:blip r:embed="rId3"/>
          <a:stretch>
            <a:fillRect/>
          </a:stretch>
        </p:blipFill>
        <p:spPr>
          <a:xfrm>
            <a:off x="8988876" y="1592263"/>
            <a:ext cx="2726876" cy="401503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1D698F9-43A7-DCC7-7399-522744C9FD25}"/>
                  </a:ext>
                </a:extLst>
              </p:cNvPr>
              <p:cNvSpPr txBox="1"/>
              <p:nvPr/>
            </p:nvSpPr>
            <p:spPr>
              <a:xfrm>
                <a:off x="2706503" y="4660058"/>
                <a:ext cx="2447785" cy="596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𝑟𝑒𝑓</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51D698F9-43A7-DCC7-7399-522744C9FD25}"/>
                  </a:ext>
                </a:extLst>
              </p:cNvPr>
              <p:cNvSpPr txBox="1">
                <a:spLocks noRot="1" noChangeAspect="1" noMove="1" noResize="1" noEditPoints="1" noAdjustHandles="1" noChangeArrowheads="1" noChangeShapeType="1" noTextEdit="1"/>
              </p:cNvSpPr>
              <p:nvPr/>
            </p:nvSpPr>
            <p:spPr>
              <a:xfrm>
                <a:off x="2706503" y="4660058"/>
                <a:ext cx="2447785"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976032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Esta topología se compone de dos ramas: </a:t>
            </a:r>
            <a:r>
              <a:rPr lang="es-MX" b="0" dirty="0"/>
              <a:t>l</a:t>
            </a:r>
            <a:r>
              <a:rPr lang="es-MX" b="0" noProof="0" dirty="0"/>
              <a:t>a parte superior de cada rama está compuesta por una resistencia de referencia, en la parte inferior se encuentra el microbolómetro sensor y un microbolómetro aislado de la radiación incidente.</a:t>
            </a:r>
          </a:p>
          <a:p>
            <a:pPr marL="0" indent="0" algn="just">
              <a:buNone/>
            </a:pPr>
            <a:r>
              <a:rPr lang="es-MX" b="0" dirty="0"/>
              <a:t>La tensión de salida es:</a:t>
            </a:r>
          </a:p>
          <a:p>
            <a:pPr marL="0" indent="0" algn="just">
              <a:buNone/>
            </a:pP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Puente de Wheatstone</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16</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A576B5B3-5A2E-D2B7-35FD-09890A2E0E5E}"/>
              </a:ext>
            </a:extLst>
          </p:cNvPr>
          <p:cNvPicPr>
            <a:picLocks noChangeAspect="1"/>
          </p:cNvPicPr>
          <p:nvPr/>
        </p:nvPicPr>
        <p:blipFill>
          <a:blip r:embed="rId3"/>
          <a:stretch>
            <a:fillRect/>
          </a:stretch>
        </p:blipFill>
        <p:spPr>
          <a:xfrm>
            <a:off x="7083876" y="1109491"/>
            <a:ext cx="3810000" cy="4456138"/>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7B640F7-559F-CC15-B3D2-0311F9628056}"/>
                  </a:ext>
                </a:extLst>
              </p:cNvPr>
              <p:cNvSpPr txBox="1"/>
              <p:nvPr/>
            </p:nvSpPr>
            <p:spPr>
              <a:xfrm>
                <a:off x="798531" y="4372175"/>
                <a:ext cx="483549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1</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e>
                      </m:d>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D7B640F7-559F-CC15-B3D2-0311F9628056}"/>
                  </a:ext>
                </a:extLst>
              </p:cNvPr>
              <p:cNvSpPr txBox="1">
                <a:spLocks noRot="1" noChangeAspect="1" noMove="1" noResize="1" noEditPoints="1" noAdjustHandles="1" noChangeArrowheads="1" noChangeShapeType="1" noTextEdit="1"/>
              </p:cNvSpPr>
              <p:nvPr/>
            </p:nvSpPr>
            <p:spPr>
              <a:xfrm>
                <a:off x="798531" y="4372175"/>
                <a:ext cx="483549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61172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5759449" cy="4608512"/>
          </a:xfrm>
        </p:spPr>
        <p:txBody>
          <a:bodyPr/>
          <a:lstStyle/>
          <a:p>
            <a:pPr marL="0" indent="0" algn="just">
              <a:buNone/>
            </a:pPr>
            <a:r>
              <a:rPr lang="es-MX" b="0" noProof="0" dirty="0"/>
              <a:t>Este circuito de lectura emplea un capacitor en el nodo de salida, el cual filtra frecuencias, esto contribuye a disminuir el ruido.</a:t>
            </a:r>
          </a:p>
          <a:p>
            <a:pPr marL="0" indent="0" algn="just">
              <a:buNone/>
            </a:pPr>
            <a:r>
              <a:rPr lang="es-MX" b="0" dirty="0"/>
              <a:t>L</a:t>
            </a:r>
            <a:r>
              <a:rPr lang="es-MX" b="0" noProof="0" dirty="0"/>
              <a:t>a frecuencia de corte en la salida está determinada por el valor de la resistencia del microbolómetro.</a:t>
            </a:r>
          </a:p>
          <a:p>
            <a:pPr marL="0" indent="0" algn="just">
              <a:buNone/>
            </a:pPr>
            <a:r>
              <a:rPr lang="es-MX" b="0" dirty="0"/>
              <a:t>La tensión de salida está dada por:</a:t>
            </a:r>
          </a:p>
          <a:p>
            <a:pPr marL="0" indent="0" algn="just">
              <a:buNone/>
            </a:pPr>
            <a:endParaRPr lang="es-MX" b="0" noProof="0" dirty="0"/>
          </a:p>
          <a:p>
            <a:pPr marL="0" indent="0" algn="just">
              <a:buNone/>
            </a:pPr>
            <a:r>
              <a:rPr lang="es-MX" b="0" noProof="0" dirty="0"/>
              <a:t> </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BCDI (</a:t>
            </a:r>
            <a:r>
              <a:rPr lang="es-ES" noProof="0" dirty="0" err="1"/>
              <a:t>Bolometer</a:t>
            </a:r>
            <a:r>
              <a:rPr lang="es-ES" noProof="0" dirty="0"/>
              <a:t> </a:t>
            </a:r>
            <a:r>
              <a:rPr lang="es-ES" noProof="0" dirty="0" err="1"/>
              <a:t>Current</a:t>
            </a:r>
            <a:r>
              <a:rPr lang="es-ES" noProof="0" dirty="0"/>
              <a:t> Direct </a:t>
            </a:r>
            <a:r>
              <a:rPr lang="es-ES" noProof="0" dirty="0" err="1"/>
              <a:t>Injection</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17</a:t>
            </a:fld>
            <a:endParaRPr lang="en-US" dirty="0"/>
          </a:p>
        </p:txBody>
      </p:sp>
      <p:pic>
        <p:nvPicPr>
          <p:cNvPr id="8" name="Picture 7" descr="A white dot in the sky&#10;&#10;Description automatically generated">
            <a:extLst>
              <a:ext uri="{FF2B5EF4-FFF2-40B4-BE49-F238E27FC236}">
                <a16:creationId xmlns:a16="http://schemas.microsoft.com/office/drawing/2014/main" id="{8B8EB857-46F0-09E4-AA2B-435F5D6DFB12}"/>
              </a:ext>
            </a:extLst>
          </p:cNvPr>
          <p:cNvPicPr>
            <a:picLocks noChangeAspect="1"/>
          </p:cNvPicPr>
          <p:nvPr/>
        </p:nvPicPr>
        <p:blipFill>
          <a:blip r:embed="rId3"/>
          <a:stretch>
            <a:fillRect/>
          </a:stretch>
        </p:blipFill>
        <p:spPr>
          <a:xfrm>
            <a:off x="7255038" y="1165860"/>
            <a:ext cx="4073350" cy="47548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A243716-CD34-C3E8-B4DF-6C475E39588D}"/>
                  </a:ext>
                </a:extLst>
              </p:cNvPr>
              <p:cNvSpPr txBox="1"/>
              <p:nvPr/>
            </p:nvSpPr>
            <p:spPr>
              <a:xfrm>
                <a:off x="1672782" y="4588329"/>
                <a:ext cx="3229859" cy="59663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𝑠</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𝐶</m:t>
                              </m:r>
                              <m:r>
                                <a:rPr lang="es-MX" b="0" i="1" smtClean="0">
                                  <a:solidFill>
                                    <a:schemeClr val="bg2">
                                      <a:lumMod val="10000"/>
                                    </a:schemeClr>
                                  </a:solidFill>
                                  <a:latin typeface="Cambria Math" panose="02040503050406030204" pitchFamily="18" charset="0"/>
                                </a:rPr>
                                <m:t>+1</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A243716-CD34-C3E8-B4DF-6C475E39588D}"/>
                  </a:ext>
                </a:extLst>
              </p:cNvPr>
              <p:cNvSpPr txBox="1">
                <a:spLocks noRot="1" noChangeAspect="1" noMove="1" noResize="1" noEditPoints="1" noAdjustHandles="1" noChangeArrowheads="1" noChangeShapeType="1" noTextEdit="1"/>
              </p:cNvSpPr>
              <p:nvPr/>
            </p:nvSpPr>
            <p:spPr>
              <a:xfrm>
                <a:off x="1672782" y="4588329"/>
                <a:ext cx="3229859"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3970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En esta topología el ruido y el calentamiento se reducen debido al uso de un amplificador y un capacitor como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CTIA (Capacitive Trans-</a:t>
            </a:r>
            <a:r>
              <a:rPr lang="es-ES" noProof="0" dirty="0" err="1"/>
              <a:t>Impedance</a:t>
            </a:r>
            <a:r>
              <a:rPr lang="es-ES" noProof="0" dirty="0"/>
              <a:t> </a:t>
            </a:r>
            <a:r>
              <a:rPr lang="es-ES" noProof="0" dirty="0" err="1"/>
              <a:t>Amplifier</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18</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1EB60BF4-9CA7-626B-F5E8-9E950191274B}"/>
              </a:ext>
            </a:extLst>
          </p:cNvPr>
          <p:cNvPicPr>
            <a:picLocks noChangeAspect="1"/>
          </p:cNvPicPr>
          <p:nvPr/>
        </p:nvPicPr>
        <p:blipFill>
          <a:blip r:embed="rId3"/>
          <a:stretch>
            <a:fillRect/>
          </a:stretch>
        </p:blipFill>
        <p:spPr>
          <a:xfrm>
            <a:off x="6604321" y="981712"/>
            <a:ext cx="5179692" cy="4389566"/>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E98F5F1-2026-1ED8-A071-576EF9E13689}"/>
                  </a:ext>
                </a:extLst>
              </p:cNvPr>
              <p:cNvSpPr txBox="1"/>
              <p:nvPr/>
            </p:nvSpPr>
            <p:spPr>
              <a:xfrm>
                <a:off x="1580636" y="3985986"/>
                <a:ext cx="327128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e>
                      </m:d>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BE98F5F1-2026-1ED8-A071-576EF9E13689}"/>
                  </a:ext>
                </a:extLst>
              </p:cNvPr>
              <p:cNvSpPr txBox="1">
                <a:spLocks noRot="1" noChangeAspect="1" noMove="1" noResize="1" noEditPoints="1" noAdjustHandles="1" noChangeArrowheads="1" noChangeShapeType="1" noTextEdit="1"/>
              </p:cNvSpPr>
              <p:nvPr/>
            </p:nvSpPr>
            <p:spPr>
              <a:xfrm>
                <a:off x="1580636" y="3985986"/>
                <a:ext cx="327128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37285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Se basa en el principio del puente de Wheatstone, con la ventaja de amplificar la tensión de salida y reducir el ruido. Esto se logra añadiendo un amplificador y un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WBDA (Wheatstone Bridge Differential Amplifier)</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19</a:t>
            </a:fld>
            <a:endParaRPr lang="en-US" dirty="0"/>
          </a:p>
        </p:txBody>
      </p:sp>
      <p:pic>
        <p:nvPicPr>
          <p:cNvPr id="8" name="Picture 7" descr="A black background with a black and white logo&#10;&#10;Description automatically generated">
            <a:extLst>
              <a:ext uri="{FF2B5EF4-FFF2-40B4-BE49-F238E27FC236}">
                <a16:creationId xmlns:a16="http://schemas.microsoft.com/office/drawing/2014/main" id="{811DF9DD-7B87-F7E2-B118-0ADCE1F11098}"/>
              </a:ext>
            </a:extLst>
          </p:cNvPr>
          <p:cNvPicPr>
            <a:picLocks noChangeAspect="1"/>
          </p:cNvPicPr>
          <p:nvPr/>
        </p:nvPicPr>
        <p:blipFill>
          <a:blip r:embed="rId3"/>
          <a:stretch>
            <a:fillRect/>
          </a:stretch>
        </p:blipFill>
        <p:spPr>
          <a:xfrm>
            <a:off x="6275267" y="1783080"/>
            <a:ext cx="5653754" cy="35483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B9BCAC9-C568-1BD1-1FD2-0DB231FEE1D8}"/>
                  </a:ext>
                </a:extLst>
              </p:cNvPr>
              <p:cNvSpPr txBox="1"/>
              <p:nvPr/>
            </p:nvSpPr>
            <p:spPr>
              <a:xfrm>
                <a:off x="2073317" y="4343399"/>
                <a:ext cx="3714158" cy="10100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 </m:t>
                      </m:r>
                      <m:f>
                        <m:fPr>
                          <m:ctrlPr>
                            <a:rPr lang="es-MX" b="0" i="1" smtClean="0">
                              <a:solidFill>
                                <a:schemeClr val="bg2">
                                  <a:lumMod val="10000"/>
                                </a:schemeClr>
                              </a:solidFill>
                              <a:latin typeface="Cambria Math" panose="02040503050406030204" pitchFamily="18" charset="0"/>
                            </a:rPr>
                          </m:ctrlPr>
                        </m:fPr>
                        <m:num>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num>
                        <m:den>
                          <m:r>
                            <a:rPr lang="es-MX" b="0" i="1" smtClean="0">
                              <a:solidFill>
                                <a:schemeClr val="bg2">
                                  <a:lumMod val="10000"/>
                                </a:schemeClr>
                              </a:solidFill>
                              <a:latin typeface="Cambria Math" panose="02040503050406030204" pitchFamily="18" charset="0"/>
                            </a:rPr>
                            <m:t>1+</m:t>
                          </m:r>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0</m:t>
                                  </m:r>
                                </m:sub>
                              </m:sSub>
                            </m:den>
                          </m:f>
                        </m:den>
                      </m:f>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𝑅</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2B9BCAC9-C568-1BD1-1FD2-0DB231FEE1D8}"/>
                  </a:ext>
                </a:extLst>
              </p:cNvPr>
              <p:cNvSpPr txBox="1">
                <a:spLocks noRot="1" noChangeAspect="1" noMove="1" noResize="1" noEditPoints="1" noAdjustHandles="1" noChangeArrowheads="1" noChangeShapeType="1" noTextEdit="1"/>
              </p:cNvSpPr>
              <p:nvPr/>
            </p:nvSpPr>
            <p:spPr>
              <a:xfrm>
                <a:off x="2073317" y="4343399"/>
                <a:ext cx="3714158" cy="101002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16506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708AE-B6AF-3613-E6AB-508D5CD0774E}"/>
              </a:ext>
            </a:extLst>
          </p:cNvPr>
          <p:cNvSpPr>
            <a:spLocks noGrp="1"/>
          </p:cNvSpPr>
          <p:nvPr>
            <p:ph idx="1"/>
          </p:nvPr>
        </p:nvSpPr>
        <p:spPr/>
        <p:txBody>
          <a:bodyPr/>
          <a:lstStyle/>
          <a:p>
            <a:r>
              <a:rPr lang="es-MX" noProof="0" dirty="0"/>
              <a:t>Introducción</a:t>
            </a:r>
          </a:p>
          <a:p>
            <a:r>
              <a:rPr lang="es-MX" noProof="0" dirty="0"/>
              <a:t>Objetivos</a:t>
            </a:r>
          </a:p>
          <a:p>
            <a:r>
              <a:rPr lang="es-MX" dirty="0" err="1"/>
              <a:t>Microbolómetros</a:t>
            </a:r>
            <a:r>
              <a:rPr lang="es-MX" dirty="0"/>
              <a:t>: </a:t>
            </a:r>
            <a:r>
              <a:rPr lang="es-MX" noProof="0" dirty="0"/>
              <a:t>especificaciones</a:t>
            </a:r>
            <a:endParaRPr lang="es-MX" dirty="0"/>
          </a:p>
          <a:p>
            <a:r>
              <a:rPr lang="es-MX" noProof="0" dirty="0"/>
              <a:t>Máquinas de estado finito (FSM)</a:t>
            </a:r>
          </a:p>
          <a:p>
            <a:r>
              <a:rPr lang="es-MX" noProof="0" dirty="0" err="1"/>
              <a:t>DACs</a:t>
            </a:r>
            <a:r>
              <a:rPr lang="es-MX" noProof="0" dirty="0"/>
              <a:t> y </a:t>
            </a:r>
            <a:r>
              <a:rPr lang="es-MX" noProof="0" dirty="0" err="1"/>
              <a:t>ADCs</a:t>
            </a:r>
            <a:endParaRPr lang="es-MX" noProof="0" dirty="0"/>
          </a:p>
          <a:p>
            <a:r>
              <a:rPr lang="es-MX" noProof="0" dirty="0"/>
              <a:t>Diseño de firmware</a:t>
            </a:r>
          </a:p>
          <a:p>
            <a:r>
              <a:rPr lang="es-MX" dirty="0"/>
              <a:t>Diseño de PCB</a:t>
            </a:r>
          </a:p>
          <a:p>
            <a:r>
              <a:rPr lang="es-MX" noProof="0" dirty="0"/>
              <a:t>Resultados</a:t>
            </a:r>
          </a:p>
          <a:p>
            <a:r>
              <a:rPr lang="es-MX" dirty="0"/>
              <a:t>Conclusiones</a:t>
            </a:r>
            <a:endParaRPr lang="es-MX" noProof="0" dirty="0"/>
          </a:p>
        </p:txBody>
      </p:sp>
      <p:sp>
        <p:nvSpPr>
          <p:cNvPr id="3" name="Title 2">
            <a:extLst>
              <a:ext uri="{FF2B5EF4-FFF2-40B4-BE49-F238E27FC236}">
                <a16:creationId xmlns:a16="http://schemas.microsoft.com/office/drawing/2014/main" id="{37574C0B-6F6F-9715-E2E2-EB7390D23E67}"/>
              </a:ext>
            </a:extLst>
          </p:cNvPr>
          <p:cNvSpPr>
            <a:spLocks noGrp="1"/>
          </p:cNvSpPr>
          <p:nvPr>
            <p:ph type="title"/>
          </p:nvPr>
        </p:nvSpPr>
        <p:spPr/>
        <p:txBody>
          <a:bodyPr/>
          <a:lstStyle/>
          <a:p>
            <a:r>
              <a:rPr lang="es-MX" noProof="0" dirty="0"/>
              <a:t>Índice</a:t>
            </a:r>
          </a:p>
        </p:txBody>
      </p:sp>
      <p:sp>
        <p:nvSpPr>
          <p:cNvPr id="4" name="Date Placeholder 3">
            <a:extLst>
              <a:ext uri="{FF2B5EF4-FFF2-40B4-BE49-F238E27FC236}">
                <a16:creationId xmlns:a16="http://schemas.microsoft.com/office/drawing/2014/main" id="{C74C43E3-38A1-EE50-7C51-53C78416EA1A}"/>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C9C9F518-260B-89CA-F456-4202C5A82A5D}"/>
              </a:ext>
            </a:extLst>
          </p:cNvPr>
          <p:cNvSpPr>
            <a:spLocks noGrp="1"/>
          </p:cNvSpPr>
          <p:nvPr>
            <p:ph type="ftr" sz="quarter" idx="11"/>
          </p:nvPr>
        </p:nvSpPr>
        <p:spPr/>
        <p:txBody>
          <a:bodyPr/>
          <a:lstStyle/>
          <a:p>
            <a:r>
              <a:rPr lang="es-ES" dirty="0" err="1"/>
              <a:t>Julisa</a:t>
            </a:r>
            <a:r>
              <a:rPr lang="es-ES" dirty="0"/>
              <a:t> Verdejo Palacios | Defensa de tesis de maestría</a:t>
            </a:r>
            <a:endParaRPr lang="en-US" dirty="0"/>
          </a:p>
        </p:txBody>
      </p:sp>
      <p:sp>
        <p:nvSpPr>
          <p:cNvPr id="6" name="Slide Number Placeholder 5">
            <a:extLst>
              <a:ext uri="{FF2B5EF4-FFF2-40B4-BE49-F238E27FC236}">
                <a16:creationId xmlns:a16="http://schemas.microsoft.com/office/drawing/2014/main" id="{513EAD77-D27D-7148-AE4C-6B73C2ED6D6A}"/>
              </a:ext>
            </a:extLst>
          </p:cNvPr>
          <p:cNvSpPr>
            <a:spLocks noGrp="1"/>
          </p:cNvSpPr>
          <p:nvPr>
            <p:ph type="sldNum" sz="quarter" idx="12"/>
          </p:nvPr>
        </p:nvSpPr>
        <p:spPr/>
        <p:txBody>
          <a:bodyPr/>
          <a:lstStyle/>
          <a:p>
            <a:fld id="{36B5EA5A-BC32-A742-B11B-8E7414D5B535}" type="slidenum">
              <a:rPr lang="en-US" smtClean="0"/>
              <a:pPr/>
              <a:t>2</a:t>
            </a:fld>
            <a:endParaRPr lang="en-US" dirty="0"/>
          </a:p>
        </p:txBody>
      </p:sp>
    </p:spTree>
    <p:extLst>
      <p:ext uri="{BB962C8B-B14F-4D97-AF65-F5344CB8AC3E}">
        <p14:creationId xmlns:p14="http://schemas.microsoft.com/office/powerpoint/2010/main" val="170719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Este circuito se basa en la comparación de tensiones entre un </a:t>
            </a:r>
            <a:r>
              <a:rPr lang="es-ES" b="0" noProof="0" dirty="0" err="1"/>
              <a:t>microbolómetro</a:t>
            </a:r>
            <a:r>
              <a:rPr lang="es-ES" b="0" noProof="0" dirty="0"/>
              <a:t> y una tensión de referencia, esta diferencia es convertida a corriente por medio del amplificador de transconductancia.</a:t>
            </a:r>
          </a:p>
          <a:p>
            <a:pPr marL="0" indent="0" algn="just">
              <a:buNone/>
            </a:pPr>
            <a:r>
              <a:rPr lang="es-ES" b="0" dirty="0"/>
              <a:t>La corriente de referencia se encarga de restar parte de la corriente amplificada, el capacitor funciona como integrador.</a:t>
            </a:r>
          </a:p>
          <a:p>
            <a:pPr marL="0" indent="0" algn="just">
              <a:buNone/>
            </a:pPr>
            <a:endParaRPr lang="es-ES" b="0" noProof="0" dirty="0"/>
          </a:p>
          <a:p>
            <a:pPr marL="0" indent="0" algn="just">
              <a:buNone/>
            </a:pPr>
            <a:r>
              <a:rPr lang="es-ES" b="0" dirty="0"/>
              <a:t>La tensión de salida es:</a:t>
            </a:r>
          </a:p>
          <a:p>
            <a:pPr marL="0" indent="0" algn="just">
              <a:buNone/>
            </a:pPr>
            <a:endParaRPr lang="es-ES" b="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CCBDI (Constant Current Buffered Direct Injection)</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20</a:t>
            </a:fld>
            <a:endParaRPr lang="en-US" dirty="0"/>
          </a:p>
        </p:txBody>
      </p:sp>
      <p:pic>
        <p:nvPicPr>
          <p:cNvPr id="9" name="Picture 8" descr="A white star in the sky&#10;&#10;Description automatically generated">
            <a:extLst>
              <a:ext uri="{FF2B5EF4-FFF2-40B4-BE49-F238E27FC236}">
                <a16:creationId xmlns:a16="http://schemas.microsoft.com/office/drawing/2014/main" id="{430D934C-351E-7991-B889-EF5640801FE6}"/>
              </a:ext>
            </a:extLst>
          </p:cNvPr>
          <p:cNvPicPr>
            <a:picLocks noChangeAspect="1"/>
          </p:cNvPicPr>
          <p:nvPr/>
        </p:nvPicPr>
        <p:blipFill>
          <a:blip r:embed="rId3"/>
          <a:stretch>
            <a:fillRect/>
          </a:stretch>
        </p:blipFill>
        <p:spPr>
          <a:xfrm>
            <a:off x="6357892" y="1663553"/>
            <a:ext cx="5430908" cy="37261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6BCC6FF-BC91-3CAD-90DB-56F66F00FFA6}"/>
                  </a:ext>
                </a:extLst>
              </p:cNvPr>
              <p:cNvSpPr txBox="1"/>
              <p:nvPr/>
            </p:nvSpPr>
            <p:spPr>
              <a:xfrm>
                <a:off x="1664505" y="5114625"/>
                <a:ext cx="3103542" cy="5764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d>
                            <m:dPr>
                              <m:ctrlPr>
                                <a:rPr lang="es-MX" b="0" i="1" smtClean="0">
                                  <a:solidFill>
                                    <a:schemeClr val="bg2">
                                      <a:lumMod val="10000"/>
                                    </a:schemeClr>
                                  </a:solidFill>
                                  <a:latin typeface="Cambria Math" panose="02040503050406030204" pitchFamily="18" charset="0"/>
                                </a:rPr>
                              </m:ctrlPr>
                            </m:dPr>
                            <m:e>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𝑅𝑒𝑓𝑔𝑚</m:t>
                                  </m:r>
                                </m:sub>
                              </m:sSub>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𝐼</m:t>
                              </m:r>
                            </m:e>
                            <m:sub>
                              <m:r>
                                <a:rPr lang="es-MX" b="0" i="1" smtClean="0">
                                  <a:solidFill>
                                    <a:schemeClr val="bg2">
                                      <a:lumMod val="10000"/>
                                    </a:schemeClr>
                                  </a:solidFill>
                                  <a:latin typeface="Cambria Math" panose="02040503050406030204" pitchFamily="18" charset="0"/>
                                </a:rPr>
                                <m:t>𝑠</m:t>
                              </m:r>
                            </m:sub>
                          </m:sSub>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6BCC6FF-BC91-3CAD-90DB-56F66F00FFA6}"/>
                  </a:ext>
                </a:extLst>
              </p:cNvPr>
              <p:cNvSpPr txBox="1">
                <a:spLocks noRot="1" noChangeAspect="1" noMove="1" noResize="1" noEditPoints="1" noAdjustHandles="1" noChangeArrowheads="1" noChangeShapeType="1" noTextEdit="1"/>
              </p:cNvSpPr>
              <p:nvPr/>
            </p:nvSpPr>
            <p:spPr>
              <a:xfrm>
                <a:off x="1664505" y="5114625"/>
                <a:ext cx="3103542" cy="57644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9233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11376024" cy="4608512"/>
          </a:xfrm>
        </p:spPr>
        <p:txBody>
          <a:bodyPr/>
          <a:lstStyle/>
          <a:p>
            <a:pPr marL="0" indent="0" algn="just">
              <a:buNone/>
            </a:pPr>
            <a:r>
              <a:rPr lang="es-ES" b="0" dirty="0"/>
              <a:t>Los circuitos de lectura para </a:t>
            </a:r>
            <a:r>
              <a:rPr lang="es-ES" b="0" dirty="0" err="1"/>
              <a:t>microbolómetros</a:t>
            </a:r>
            <a:r>
              <a:rPr lang="es-ES" b="0" dirty="0"/>
              <a:t> buscan minimizar el ruido y reducir el calentamiento del detector, mejorando la precisión y sensibilidad. Sin embargo, existe un compromiso entre la reducción de ruido, el consumo de potencia y área del chip, lo que es clave en el diseño de estos sistemas.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Circuitos de lectura: Comparativa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21</a:t>
            </a:fld>
            <a:endParaRPr lang="en-US" dirty="0"/>
          </a:p>
        </p:txBody>
      </p:sp>
      <p:graphicFrame>
        <p:nvGraphicFramePr>
          <p:cNvPr id="8" name="Table 7">
            <a:extLst>
              <a:ext uri="{FF2B5EF4-FFF2-40B4-BE49-F238E27FC236}">
                <a16:creationId xmlns:a16="http://schemas.microsoft.com/office/drawing/2014/main" id="{6AEB74BB-C8BB-6A54-2ACE-47AEF9A64B0D}"/>
              </a:ext>
            </a:extLst>
          </p:cNvPr>
          <p:cNvGraphicFramePr>
            <a:graphicFrameLocks noGrp="1"/>
          </p:cNvGraphicFramePr>
          <p:nvPr>
            <p:extLst>
              <p:ext uri="{D42A27DB-BD31-4B8C-83A1-F6EECF244321}">
                <p14:modId xmlns:p14="http://schemas.microsoft.com/office/powerpoint/2010/main" val="2441839479"/>
              </p:ext>
            </p:extLst>
          </p:nvPr>
        </p:nvGraphicFramePr>
        <p:xfrm>
          <a:off x="600697" y="3066745"/>
          <a:ext cx="10990605" cy="3134360"/>
        </p:xfrm>
        <a:graphic>
          <a:graphicData uri="http://schemas.openxmlformats.org/drawingml/2006/table">
            <a:tbl>
              <a:tblPr firstRow="1" bandRow="1">
                <a:tableStyleId>{8EC20E35-A176-4012-BC5E-935CFFF8708E}</a:tableStyleId>
              </a:tblPr>
              <a:tblGrid>
                <a:gridCol w="2198121">
                  <a:extLst>
                    <a:ext uri="{9D8B030D-6E8A-4147-A177-3AD203B41FA5}">
                      <a16:colId xmlns:a16="http://schemas.microsoft.com/office/drawing/2014/main" val="987100806"/>
                    </a:ext>
                  </a:extLst>
                </a:gridCol>
                <a:gridCol w="2198121">
                  <a:extLst>
                    <a:ext uri="{9D8B030D-6E8A-4147-A177-3AD203B41FA5}">
                      <a16:colId xmlns:a16="http://schemas.microsoft.com/office/drawing/2014/main" val="1191284557"/>
                    </a:ext>
                  </a:extLst>
                </a:gridCol>
                <a:gridCol w="2198121">
                  <a:extLst>
                    <a:ext uri="{9D8B030D-6E8A-4147-A177-3AD203B41FA5}">
                      <a16:colId xmlns:a16="http://schemas.microsoft.com/office/drawing/2014/main" val="3569422054"/>
                    </a:ext>
                  </a:extLst>
                </a:gridCol>
                <a:gridCol w="2198121">
                  <a:extLst>
                    <a:ext uri="{9D8B030D-6E8A-4147-A177-3AD203B41FA5}">
                      <a16:colId xmlns:a16="http://schemas.microsoft.com/office/drawing/2014/main" val="1641164160"/>
                    </a:ext>
                  </a:extLst>
                </a:gridCol>
                <a:gridCol w="2198121">
                  <a:extLst>
                    <a:ext uri="{9D8B030D-6E8A-4147-A177-3AD203B41FA5}">
                      <a16:colId xmlns:a16="http://schemas.microsoft.com/office/drawing/2014/main" val="413951580"/>
                    </a:ext>
                  </a:extLst>
                </a:gridCol>
              </a:tblGrid>
              <a:tr h="370840">
                <a:tc>
                  <a:txBody>
                    <a:bodyPr/>
                    <a:lstStyle/>
                    <a:p>
                      <a:r>
                        <a:rPr lang="es-MX" dirty="0"/>
                        <a:t>Topología</a:t>
                      </a:r>
                      <a:endParaRPr lang="en-US" dirty="0"/>
                    </a:p>
                  </a:txBody>
                  <a:tcPr/>
                </a:tc>
                <a:tc>
                  <a:txBody>
                    <a:bodyPr/>
                    <a:lstStyle/>
                    <a:p>
                      <a:r>
                        <a:rPr lang="es-MX" dirty="0"/>
                        <a:t>Reducción de ruido</a:t>
                      </a:r>
                      <a:endParaRPr lang="en-US" dirty="0"/>
                    </a:p>
                  </a:txBody>
                  <a:tcPr/>
                </a:tc>
                <a:tc>
                  <a:txBody>
                    <a:bodyPr/>
                    <a:lstStyle/>
                    <a:p>
                      <a:r>
                        <a:rPr lang="es-MX" dirty="0"/>
                        <a:t>Reducción de calentamiento</a:t>
                      </a:r>
                      <a:endParaRPr lang="en-US" dirty="0"/>
                    </a:p>
                  </a:txBody>
                  <a:tcPr/>
                </a:tc>
                <a:tc>
                  <a:txBody>
                    <a:bodyPr/>
                    <a:lstStyle/>
                    <a:p>
                      <a:r>
                        <a:rPr lang="es-MX" dirty="0"/>
                        <a:t>Consumo de potencia</a:t>
                      </a:r>
                      <a:endParaRPr lang="en-US" dirty="0"/>
                    </a:p>
                  </a:txBody>
                  <a:tcPr/>
                </a:tc>
                <a:tc>
                  <a:txBody>
                    <a:bodyPr/>
                    <a:lstStyle/>
                    <a:p>
                      <a:r>
                        <a:rPr lang="es-MX" dirty="0"/>
                        <a:t>Área ocupada</a:t>
                      </a:r>
                      <a:endParaRPr lang="en-US" dirty="0"/>
                    </a:p>
                  </a:txBody>
                  <a:tcPr/>
                </a:tc>
                <a:extLst>
                  <a:ext uri="{0D108BD9-81ED-4DB2-BD59-A6C34878D82A}">
                    <a16:rowId xmlns:a16="http://schemas.microsoft.com/office/drawing/2014/main" val="4277732263"/>
                  </a:ext>
                </a:extLst>
              </a:tr>
              <a:tr h="370840">
                <a:tc>
                  <a:txBody>
                    <a:bodyPr/>
                    <a:lstStyle/>
                    <a:p>
                      <a:r>
                        <a:rPr lang="en-US" dirty="0"/>
                        <a:t>Divisor </a:t>
                      </a:r>
                      <a:r>
                        <a:rPr lang="en-US" dirty="0" err="1"/>
                        <a:t>resistivo</a:t>
                      </a:r>
                      <a:endParaRPr lang="en-US" dirty="0"/>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419858549"/>
                  </a:ext>
                </a:extLst>
              </a:tr>
              <a:tr h="370840">
                <a:tc>
                  <a:txBody>
                    <a:bodyPr/>
                    <a:lstStyle/>
                    <a:p>
                      <a:r>
                        <a:rPr lang="en-US" dirty="0"/>
                        <a:t>Puente de Wheatstone</a:t>
                      </a:r>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087495627"/>
                  </a:ext>
                </a:extLst>
              </a:tr>
              <a:tr h="370840">
                <a:tc>
                  <a:txBody>
                    <a:bodyPr/>
                    <a:lstStyle/>
                    <a:p>
                      <a:r>
                        <a:rPr lang="en-US" dirty="0"/>
                        <a:t>BCDI</a:t>
                      </a:r>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778348859"/>
                  </a:ext>
                </a:extLst>
              </a:tr>
              <a:tr h="370840">
                <a:tc>
                  <a:txBody>
                    <a:bodyPr/>
                    <a:lstStyle/>
                    <a:p>
                      <a:r>
                        <a:rPr lang="en-US" dirty="0"/>
                        <a:t>CTIA</a:t>
                      </a:r>
                    </a:p>
                  </a:txBody>
                  <a:tcPr/>
                </a:tc>
                <a:tc>
                  <a:txBody>
                    <a:bodyPr/>
                    <a:lstStyle/>
                    <a:p>
                      <a:pPr marL="0" indent="0" algn="ctr">
                        <a:buFontTx/>
                        <a:buNone/>
                      </a:pP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2850995765"/>
                  </a:ext>
                </a:extLst>
              </a:tr>
              <a:tr h="370840">
                <a:tc>
                  <a:txBody>
                    <a:bodyPr/>
                    <a:lstStyle/>
                    <a:p>
                      <a:r>
                        <a:rPr lang="en-US" dirty="0"/>
                        <a:t>WBDA</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897958845"/>
                  </a:ext>
                </a:extLst>
              </a:tr>
              <a:tr h="370840">
                <a:tc>
                  <a:txBody>
                    <a:bodyPr/>
                    <a:lstStyle/>
                    <a:p>
                      <a:r>
                        <a:rPr lang="en-US" dirty="0"/>
                        <a:t>CCBDI</a:t>
                      </a:r>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228223744"/>
                  </a:ext>
                </a:extLst>
              </a:tr>
            </a:tbl>
          </a:graphicData>
        </a:graphic>
      </p:graphicFrame>
    </p:spTree>
    <p:extLst>
      <p:ext uri="{BB962C8B-B14F-4D97-AF65-F5344CB8AC3E}">
        <p14:creationId xmlns:p14="http://schemas.microsoft.com/office/powerpoint/2010/main" val="62479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normAutofit/>
          </a:bodyPr>
          <a:lstStyle/>
          <a:p>
            <a:pPr marL="0" indent="0" algn="just">
              <a:buNone/>
            </a:pPr>
            <a:r>
              <a:rPr lang="es-ES" b="0" noProof="0" dirty="0"/>
              <a:t>1. Polarización de cada </a:t>
            </a:r>
            <a:r>
              <a:rPr lang="es-ES" b="0" noProof="0" dirty="0" err="1"/>
              <a:t>microbolómetro</a:t>
            </a:r>
            <a:r>
              <a:rPr lang="es-ES" b="0" noProof="0" dirty="0"/>
              <a:t> empleando un convertidor D/A.</a:t>
            </a:r>
          </a:p>
          <a:p>
            <a:pPr marL="0" indent="0" algn="just">
              <a:buNone/>
            </a:pPr>
            <a:r>
              <a:rPr lang="es-ES" b="0" noProof="0" dirty="0"/>
              <a:t>2. Direccionamiento y acceso a cada </a:t>
            </a:r>
            <a:r>
              <a:rPr lang="es-ES" b="0" noProof="0" dirty="0" err="1"/>
              <a:t>microbolómetro</a:t>
            </a:r>
            <a:r>
              <a:rPr lang="es-ES" b="0" noProof="0" dirty="0"/>
              <a:t> para acondicionar la señal mediante un circuito de lectura.</a:t>
            </a:r>
          </a:p>
          <a:p>
            <a:pPr marL="0" indent="0" algn="just">
              <a:buNone/>
            </a:pPr>
            <a:r>
              <a:rPr lang="es-ES" b="0" noProof="0" dirty="0"/>
              <a:t>3. Lectura de la señal proveniente del circuito de lectura por medio de un convertidor A/D.</a:t>
            </a:r>
          </a:p>
          <a:p>
            <a:pPr marL="0" indent="0" algn="just">
              <a:buNone/>
            </a:pPr>
            <a:r>
              <a:rPr lang="es-ES" b="0" noProof="0" dirty="0"/>
              <a:t>4. Recepción y captura de datos mediante software.</a:t>
            </a:r>
          </a:p>
          <a:p>
            <a:pPr marL="0" indent="0" algn="just">
              <a:buNone/>
            </a:pPr>
            <a:r>
              <a:rPr lang="es-ES" b="0" noProof="0" dirty="0"/>
              <a:t>5. Interpretación y procesamiento de datos para la generación de una imagen.</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Generación de imágenes infrarrojas con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22</a:t>
            </a:fld>
            <a:endParaRPr lang="en-US"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B15C2EA-BAEC-C30B-3D25-534A989FC0EC}"/>
              </a:ext>
            </a:extLst>
          </p:cNvPr>
          <p:cNvPicPr>
            <a:picLocks noChangeAspect="1"/>
          </p:cNvPicPr>
          <p:nvPr/>
        </p:nvPicPr>
        <p:blipFill>
          <a:blip r:embed="rId3"/>
          <a:stretch>
            <a:fillRect/>
          </a:stretch>
        </p:blipFill>
        <p:spPr>
          <a:xfrm>
            <a:off x="6493773" y="1931670"/>
            <a:ext cx="5395378" cy="2994660"/>
          </a:xfrm>
          <a:prstGeom prst="rect">
            <a:avLst/>
          </a:prstGeom>
        </p:spPr>
      </p:pic>
    </p:spTree>
    <p:extLst>
      <p:ext uri="{BB962C8B-B14F-4D97-AF65-F5344CB8AC3E}">
        <p14:creationId xmlns:p14="http://schemas.microsoft.com/office/powerpoint/2010/main" val="421593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Máquinas de estado finito (FSM)</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23</a:t>
            </a:fld>
            <a:endParaRPr lang="en-US" dirty="0"/>
          </a:p>
        </p:txBody>
      </p:sp>
    </p:spTree>
    <p:extLst>
      <p:ext uri="{BB962C8B-B14F-4D97-AF65-F5344CB8AC3E}">
        <p14:creationId xmlns:p14="http://schemas.microsoft.com/office/powerpoint/2010/main" val="139763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9" y="373593"/>
            <a:ext cx="11376024" cy="1065742"/>
          </a:xfrm>
        </p:spPr>
        <p:txBody>
          <a:bodyPr anchor="t">
            <a:normAutofit/>
          </a:bodyPr>
          <a:lstStyle/>
          <a:p>
            <a:r>
              <a:rPr lang="es-MX" noProof="0" dirty="0"/>
              <a:t>Definición de FSM </a:t>
            </a:r>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07987" y="1598658"/>
            <a:ext cx="5616576" cy="4608512"/>
          </a:xfrm>
        </p:spPr>
        <p:txBody>
          <a:bodyPr>
            <a:normAutofit/>
          </a:bodyPr>
          <a:lstStyle/>
          <a:p>
            <a:pPr algn="just"/>
            <a:r>
              <a:rPr lang="es-MX" noProof="0" dirty="0"/>
              <a:t>Una máquina de estados finitos (FSM, por sus siglas en inglés) se utiliza para modelar un sistema que transita entre un número finito de estados internos, con transiciones que dependen del estado actual y de una entrada externa. </a:t>
            </a:r>
          </a:p>
          <a:p>
            <a:pPr algn="just"/>
            <a:r>
              <a:rPr lang="es-MX" b="0" noProof="0" dirty="0"/>
              <a:t>A diferencia de un circuito secuencial convencional, las transiciones de estado de una FSM no siguen un patrón simple y repetitivo. La lógica de estado siguiente en una FSM generalmente se construye desde cero. </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24</a:t>
            </a:fld>
            <a:endParaRPr lang="en-US"/>
          </a:p>
        </p:txBody>
      </p:sp>
      <p:pic>
        <p:nvPicPr>
          <p:cNvPr id="8" name="Graphic 7">
            <a:extLst>
              <a:ext uri="{FF2B5EF4-FFF2-40B4-BE49-F238E27FC236}">
                <a16:creationId xmlns:a16="http://schemas.microsoft.com/office/drawing/2014/main" id="{AD55877B-0567-9B3E-0FBF-A092BFA7EE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8138" y="1137958"/>
            <a:ext cx="4181475" cy="4057650"/>
          </a:xfrm>
          <a:prstGeom prst="rect">
            <a:avLst/>
          </a:prstGeom>
        </p:spPr>
      </p:pic>
    </p:spTree>
    <p:extLst>
      <p:ext uri="{BB962C8B-B14F-4D97-AF65-F5344CB8AC3E}">
        <p14:creationId xmlns:p14="http://schemas.microsoft.com/office/powerpoint/2010/main" val="39882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2" cy="4608512"/>
          </a:xfrm>
        </p:spPr>
        <p:txBody>
          <a:bodyPr/>
          <a:lstStyle/>
          <a:p>
            <a:pPr algn="just"/>
            <a:r>
              <a:rPr lang="es-MX" noProof="0" dirty="0"/>
              <a:t>Una FSM consta de un registro de estado, lógica de próximo estado y lógica de salida.</a:t>
            </a:r>
          </a:p>
          <a:p>
            <a:pPr lvl="1" algn="just"/>
            <a:r>
              <a:rPr lang="es-MX" noProof="0" dirty="0"/>
              <a:t>Se denomina máquina Moore si la salida depende únicamente del estado.</a:t>
            </a:r>
          </a:p>
          <a:p>
            <a:pPr lvl="1" algn="just"/>
            <a:r>
              <a:rPr lang="es-MX" dirty="0"/>
              <a:t>Se denomina </a:t>
            </a:r>
            <a:r>
              <a:rPr lang="es-MX" noProof="0" dirty="0"/>
              <a:t>máquina </a:t>
            </a:r>
            <a:r>
              <a:rPr lang="es-MX" noProof="0" dirty="0" err="1"/>
              <a:t>Mealy</a:t>
            </a:r>
            <a:r>
              <a:rPr lang="es-MX" noProof="0" dirty="0"/>
              <a:t> si la salida depende tanto del estado como de la entrada externa.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Estructura y tipos de FSM</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25</a:t>
            </a:fld>
            <a:endParaRPr lang="en-US" dirty="0"/>
          </a:p>
        </p:txBody>
      </p:sp>
      <p:pic>
        <p:nvPicPr>
          <p:cNvPr id="16" name="Picture 15" descr="A diagram of a computer program&#10;&#10;Description automatically generated with medium confidence">
            <a:extLst>
              <a:ext uri="{FF2B5EF4-FFF2-40B4-BE49-F238E27FC236}">
                <a16:creationId xmlns:a16="http://schemas.microsoft.com/office/drawing/2014/main" id="{9E58B64E-6F50-FA87-505C-3996E7FA2B7C}"/>
              </a:ext>
            </a:extLst>
          </p:cNvPr>
          <p:cNvPicPr>
            <a:picLocks noChangeAspect="1"/>
          </p:cNvPicPr>
          <p:nvPr/>
        </p:nvPicPr>
        <p:blipFill>
          <a:blip r:embed="rId2"/>
          <a:stretch>
            <a:fillRect/>
          </a:stretch>
        </p:blipFill>
        <p:spPr>
          <a:xfrm>
            <a:off x="2684166" y="2628900"/>
            <a:ext cx="6823668" cy="3851552"/>
          </a:xfrm>
          <a:prstGeom prst="rect">
            <a:avLst/>
          </a:prstGeom>
        </p:spPr>
      </p:pic>
    </p:spTree>
    <p:extLst>
      <p:ext uri="{BB962C8B-B14F-4D97-AF65-F5344CB8AC3E}">
        <p14:creationId xmlns:p14="http://schemas.microsoft.com/office/powerpoint/2010/main" val="4008349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pPr algn="just"/>
            <a:r>
              <a:rPr lang="es-MX" b="0" noProof="0" dirty="0"/>
              <a:t>Una FSM generalmente se describe mediante un </a:t>
            </a:r>
            <a:r>
              <a:rPr lang="es-MX" noProof="0" dirty="0"/>
              <a:t>diagrama de estados abstracto </a:t>
            </a:r>
            <a:r>
              <a:rPr lang="es-MX" b="0" noProof="0" dirty="0"/>
              <a:t>o</a:t>
            </a:r>
            <a:r>
              <a:rPr lang="es-MX" noProof="0" dirty="0"/>
              <a:t> un diagrama ASM (diagrama de máquina de estados algorítmica), </a:t>
            </a:r>
            <a:r>
              <a:rPr lang="es-MX" b="0" noProof="0" dirty="0"/>
              <a:t>ambos capturando la entrada, salida, estados y transiciones de la FSM en una representación gráfica. </a:t>
            </a:r>
          </a:p>
          <a:p>
            <a:pPr algn="just"/>
            <a:r>
              <a:rPr lang="es-MX" noProof="0" dirty="0"/>
              <a:t>Ambas representaciones contienen la misma información. </a:t>
            </a:r>
          </a:p>
          <a:p>
            <a:pPr lvl="1" algn="just"/>
            <a:r>
              <a:rPr lang="es-MX" noProof="0" dirty="0"/>
              <a:t>El diagrama de estados es más compacto y adecuado para aplicaciones simples, mientras que el diagrama ASM, que se asemeja a un diagrama de flujo, es más descriptivo y útil para aplicaciones con condiciones de transición y acciones complejas.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Representación</a:t>
            </a:r>
            <a:r>
              <a:rPr lang="es-MX" dirty="0"/>
              <a:t> de FSM</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26</a:t>
            </a:fld>
            <a:endParaRPr lang="en-US" dirty="0"/>
          </a:p>
        </p:txBody>
      </p:sp>
    </p:spTree>
    <p:extLst>
      <p:ext uri="{BB962C8B-B14F-4D97-AF65-F5344CB8AC3E}">
        <p14:creationId xmlns:p14="http://schemas.microsoft.com/office/powerpoint/2010/main" val="179296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algn="just"/>
            <a:r>
              <a:rPr lang="es-MX" noProof="0" dirty="0"/>
              <a:t>Una FSM generalmente se describe mediante un diagrama de estados abstracto o un diagrama ASM (diagrama de máquina de estados algorítmica), ambos capturando la entrada, salida, estados y transiciones de la FSM en una representación gráfica. </a:t>
            </a:r>
          </a:p>
          <a:p>
            <a:pPr algn="just"/>
            <a:r>
              <a:rPr lang="es-MX" noProof="0" dirty="0"/>
              <a:t>Ambas representaciones contienen la misma información. </a:t>
            </a:r>
          </a:p>
          <a:p>
            <a:pPr lvl="1" algn="just"/>
            <a:r>
              <a:rPr lang="es-MX" noProof="0" dirty="0"/>
              <a:t>El diagrama de estados es más compacto y adecuado para aplicaciones simples, mientras que el diagrama ASM, que se asemeja a un diagrama de flujo, es más descriptivo y útil para aplicaciones con condiciones de transición y acciones complejas.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D</a:t>
            </a:r>
            <a:r>
              <a:rPr lang="es-MX" noProof="0" dirty="0" err="1"/>
              <a:t>iagrama</a:t>
            </a:r>
            <a:r>
              <a:rPr lang="es-MX" noProof="0" dirty="0"/>
              <a:t> de estados abstracto</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27</a:t>
            </a:fld>
            <a:endParaRPr lang="en-US" dirty="0"/>
          </a:p>
        </p:txBody>
      </p:sp>
      <p:pic>
        <p:nvPicPr>
          <p:cNvPr id="7" name="Graphic 6">
            <a:extLst>
              <a:ext uri="{FF2B5EF4-FFF2-40B4-BE49-F238E27FC236}">
                <a16:creationId xmlns:a16="http://schemas.microsoft.com/office/drawing/2014/main" id="{9F2E643E-EB74-C415-47A8-60DAAB0C46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5640" y="1592263"/>
            <a:ext cx="4181475" cy="4057650"/>
          </a:xfrm>
          <a:prstGeom prst="rect">
            <a:avLst/>
          </a:prstGeom>
        </p:spPr>
      </p:pic>
    </p:spTree>
    <p:extLst>
      <p:ext uri="{BB962C8B-B14F-4D97-AF65-F5344CB8AC3E}">
        <p14:creationId xmlns:p14="http://schemas.microsoft.com/office/powerpoint/2010/main" val="3204706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algn="just"/>
            <a:r>
              <a:rPr lang="es-MX" noProof="0" dirty="0"/>
              <a:t>Una FSM generalmente se describe mediante un diagrama de estados abstracto o un diagrama ASM (diagrama de máquina de estados algorítmica), ambos capturando la entrada, salida, estados y transiciones de la FSM en una representación gráfica. </a:t>
            </a:r>
          </a:p>
          <a:p>
            <a:pPr algn="just"/>
            <a:r>
              <a:rPr lang="es-MX" noProof="0" dirty="0"/>
              <a:t>Ambas representaciones contienen la misma información. </a:t>
            </a:r>
          </a:p>
          <a:p>
            <a:pPr lvl="1" algn="just"/>
            <a:r>
              <a:rPr lang="es-MX" noProof="0" dirty="0"/>
              <a:t>El diagrama de estados es más compacto y adecuado para aplicaciones simples, mientras que el diagrama ASM, que se asemeja a un diagrama de flujo, es más descriptivo y útil para aplicaciones con condiciones de transición y acciones complejas.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D</a:t>
            </a:r>
            <a:r>
              <a:rPr lang="es-MX" noProof="0" dirty="0" err="1"/>
              <a:t>iagrama</a:t>
            </a:r>
            <a:r>
              <a:rPr lang="es-MX" noProof="0" dirty="0"/>
              <a:t> ASM (diagrama de máquina de estados algorítmica)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28</a:t>
            </a:fld>
            <a:endParaRPr lang="en-US" dirty="0"/>
          </a:p>
        </p:txBody>
      </p:sp>
      <p:pic>
        <p:nvPicPr>
          <p:cNvPr id="8" name="Graphic 7">
            <a:extLst>
              <a:ext uri="{FF2B5EF4-FFF2-40B4-BE49-F238E27FC236}">
                <a16:creationId xmlns:a16="http://schemas.microsoft.com/office/drawing/2014/main" id="{3885B85A-54C5-A914-F04C-81446D3DA2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9829" y="1016000"/>
            <a:ext cx="3288370" cy="5224514"/>
          </a:xfrm>
          <a:prstGeom prst="rect">
            <a:avLst/>
          </a:prstGeom>
        </p:spPr>
      </p:pic>
    </p:spTree>
    <p:extLst>
      <p:ext uri="{BB962C8B-B14F-4D97-AF65-F5344CB8AC3E}">
        <p14:creationId xmlns:p14="http://schemas.microsoft.com/office/powerpoint/2010/main" val="2382655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ADCs</a:t>
            </a:r>
            <a:r>
              <a:rPr lang="es-MX" noProof="0" dirty="0"/>
              <a:t> y </a:t>
            </a:r>
            <a:r>
              <a:rPr lang="es-MX" noProof="0" dirty="0" err="1"/>
              <a:t>DACs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29</a:t>
            </a:fld>
            <a:endParaRPr lang="en-US" dirty="0"/>
          </a:p>
        </p:txBody>
      </p:sp>
    </p:spTree>
    <p:extLst>
      <p:ext uri="{BB962C8B-B14F-4D97-AF65-F5344CB8AC3E}">
        <p14:creationId xmlns:p14="http://schemas.microsoft.com/office/powerpoint/2010/main" val="789808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Introducción</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a:t>
            </a:fld>
            <a:endParaRPr lang="en-US" dirty="0"/>
          </a:p>
        </p:txBody>
      </p:sp>
    </p:spTree>
    <p:extLst>
      <p:ext uri="{BB962C8B-B14F-4D97-AF65-F5344CB8AC3E}">
        <p14:creationId xmlns:p14="http://schemas.microsoft.com/office/powerpoint/2010/main" val="3133702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r>
              <a:rPr lang="es-MX" noProof="0" dirty="0"/>
              <a:t>Alguna introducción</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Protocolo UART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30</a:t>
            </a:fld>
            <a:endParaRPr lang="en-US" dirty="0"/>
          </a:p>
        </p:txBody>
      </p:sp>
    </p:spTree>
    <p:extLst>
      <p:ext uri="{BB962C8B-B14F-4D97-AF65-F5344CB8AC3E}">
        <p14:creationId xmlns:p14="http://schemas.microsoft.com/office/powerpoint/2010/main" val="2426640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Diseño de firmware</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31</a:t>
            </a:fld>
            <a:endParaRPr lang="en-US" dirty="0"/>
          </a:p>
        </p:txBody>
      </p:sp>
    </p:spTree>
    <p:extLst>
      <p:ext uri="{BB962C8B-B14F-4D97-AF65-F5344CB8AC3E}">
        <p14:creationId xmlns:p14="http://schemas.microsoft.com/office/powerpoint/2010/main" val="2683029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r>
              <a:rPr lang="es-MX" noProof="0" dirty="0"/>
              <a:t>Alguna introducción</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Protocolo UART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32</a:t>
            </a:fld>
            <a:endParaRPr lang="en-US" dirty="0"/>
          </a:p>
        </p:txBody>
      </p:sp>
    </p:spTree>
    <p:extLst>
      <p:ext uri="{BB962C8B-B14F-4D97-AF65-F5344CB8AC3E}">
        <p14:creationId xmlns:p14="http://schemas.microsoft.com/office/powerpoint/2010/main" val="1100827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r>
              <a:rPr lang="es-MX" noProof="0" dirty="0"/>
              <a:t>Escritura</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Protocolo SPI</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33</a:t>
            </a:fld>
            <a:endParaRPr lang="en-US" dirty="0"/>
          </a:p>
        </p:txBody>
      </p:sp>
    </p:spTree>
    <p:extLst>
      <p:ext uri="{BB962C8B-B14F-4D97-AF65-F5344CB8AC3E}">
        <p14:creationId xmlns:p14="http://schemas.microsoft.com/office/powerpoint/2010/main" val="335719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3DAAAF4-4ADB-4052-D967-6F41442866FE}"/>
              </a:ext>
            </a:extLst>
          </p:cNvPr>
          <p:cNvSpPr>
            <a:spLocks noGrp="1"/>
          </p:cNvSpPr>
          <p:nvPr>
            <p:ph idx="1"/>
          </p:nvPr>
        </p:nvSpPr>
        <p:spPr>
          <a:xfrm>
            <a:off x="407989" y="368300"/>
            <a:ext cx="11376024" cy="5832475"/>
          </a:xfrm>
        </p:spPr>
        <p:txBody>
          <a:bodyPr/>
          <a:lstStyle/>
          <a:p>
            <a:r>
              <a:rPr lang="es-MX" dirty="0"/>
              <a:t>Lectura</a:t>
            </a:r>
          </a:p>
        </p:txBody>
      </p:sp>
      <p:sp>
        <p:nvSpPr>
          <p:cNvPr id="4" name="Marcador de fecha 3">
            <a:extLst>
              <a:ext uri="{FF2B5EF4-FFF2-40B4-BE49-F238E27FC236}">
                <a16:creationId xmlns:a16="http://schemas.microsoft.com/office/drawing/2014/main" id="{8EFB6353-29BE-C51F-456E-003A117838FB}"/>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FCD8F605-C7A8-9952-DB26-DB22FC2A6B8C}"/>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BAA429D6-0461-A924-D2CD-67758CC466C6}"/>
              </a:ext>
            </a:extLst>
          </p:cNvPr>
          <p:cNvSpPr>
            <a:spLocks noGrp="1"/>
          </p:cNvSpPr>
          <p:nvPr>
            <p:ph type="sldNum" sz="quarter" idx="12"/>
          </p:nvPr>
        </p:nvSpPr>
        <p:spPr/>
        <p:txBody>
          <a:bodyPr/>
          <a:lstStyle/>
          <a:p>
            <a:fld id="{36B5EA5A-BC32-A742-B11B-8E7414D5B535}" type="slidenum">
              <a:rPr lang="en-US" smtClean="0"/>
              <a:pPr/>
              <a:t>34</a:t>
            </a:fld>
            <a:endParaRPr lang="en-US" dirty="0"/>
          </a:p>
        </p:txBody>
      </p:sp>
    </p:spTree>
    <p:extLst>
      <p:ext uri="{BB962C8B-B14F-4D97-AF65-F5344CB8AC3E}">
        <p14:creationId xmlns:p14="http://schemas.microsoft.com/office/powerpoint/2010/main" val="1476411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A91B48A-AC8E-4705-C079-8A4990174A27}"/>
              </a:ext>
            </a:extLst>
          </p:cNvPr>
          <p:cNvSpPr>
            <a:spLocks noGrp="1"/>
          </p:cNvSpPr>
          <p:nvPr>
            <p:ph idx="1"/>
          </p:nvPr>
        </p:nvSpPr>
        <p:spPr/>
        <p:txBody>
          <a:bodyPr/>
          <a:lstStyle/>
          <a:p>
            <a:endParaRPr lang="es-MX" dirty="0"/>
          </a:p>
        </p:txBody>
      </p:sp>
      <p:sp>
        <p:nvSpPr>
          <p:cNvPr id="3" name="Título 2">
            <a:extLst>
              <a:ext uri="{FF2B5EF4-FFF2-40B4-BE49-F238E27FC236}">
                <a16:creationId xmlns:a16="http://schemas.microsoft.com/office/drawing/2014/main" id="{906482FC-81E2-9C68-07DD-9ED832C06F03}"/>
              </a:ext>
            </a:extLst>
          </p:cNvPr>
          <p:cNvSpPr>
            <a:spLocks noGrp="1"/>
          </p:cNvSpPr>
          <p:nvPr>
            <p:ph type="title"/>
          </p:nvPr>
        </p:nvSpPr>
        <p:spPr/>
        <p:txBody>
          <a:bodyPr/>
          <a:lstStyle/>
          <a:p>
            <a:r>
              <a:rPr lang="es-MX" dirty="0"/>
              <a:t>Especificaciones de ADC y DAC</a:t>
            </a:r>
          </a:p>
        </p:txBody>
      </p:sp>
      <p:sp>
        <p:nvSpPr>
          <p:cNvPr id="4" name="Marcador de fecha 3">
            <a:extLst>
              <a:ext uri="{FF2B5EF4-FFF2-40B4-BE49-F238E27FC236}">
                <a16:creationId xmlns:a16="http://schemas.microsoft.com/office/drawing/2014/main" id="{CEA988FF-C985-0DEA-9144-D4D1F164C78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4C475515-AD8E-D99A-479D-7F9D87F3C8B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2A645E35-2FFC-F658-730B-53E4A48298BA}"/>
              </a:ext>
            </a:extLst>
          </p:cNvPr>
          <p:cNvSpPr>
            <a:spLocks noGrp="1"/>
          </p:cNvSpPr>
          <p:nvPr>
            <p:ph type="sldNum" sz="quarter" idx="12"/>
          </p:nvPr>
        </p:nvSpPr>
        <p:spPr/>
        <p:txBody>
          <a:bodyPr/>
          <a:lstStyle/>
          <a:p>
            <a:fld id="{36B5EA5A-BC32-A742-B11B-8E7414D5B535}" type="slidenum">
              <a:rPr lang="en-US" smtClean="0"/>
              <a:pPr/>
              <a:t>35</a:t>
            </a:fld>
            <a:endParaRPr lang="en-US" dirty="0"/>
          </a:p>
        </p:txBody>
      </p:sp>
    </p:spTree>
    <p:extLst>
      <p:ext uri="{BB962C8B-B14F-4D97-AF65-F5344CB8AC3E}">
        <p14:creationId xmlns:p14="http://schemas.microsoft.com/office/powerpoint/2010/main" val="4274317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4BF56CA-BADE-2FED-6CA6-C95564F2E1C2}"/>
              </a:ext>
            </a:extLst>
          </p:cNvPr>
          <p:cNvSpPr>
            <a:spLocks noGrp="1"/>
          </p:cNvSpPr>
          <p:nvPr>
            <p:ph idx="1"/>
          </p:nvPr>
        </p:nvSpPr>
        <p:spPr/>
        <p:txBody>
          <a:bodyPr/>
          <a:lstStyle/>
          <a:p>
            <a:endParaRPr lang="es-MX"/>
          </a:p>
        </p:txBody>
      </p:sp>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p:txBody>
          <a:bodyPr/>
          <a:lstStyle/>
          <a:p>
            <a:r>
              <a:rPr lang="es-MX" dirty="0"/>
              <a:t>Caracterización de resistencias</a:t>
            </a:r>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p:txBody>
          <a:bodyPr/>
          <a:lstStyle/>
          <a:p>
            <a:fld id="{36B5EA5A-BC32-A742-B11B-8E7414D5B535}" type="slidenum">
              <a:rPr lang="en-US" smtClean="0"/>
              <a:pPr/>
              <a:t>36</a:t>
            </a:fld>
            <a:endParaRPr lang="en-US" dirty="0"/>
          </a:p>
        </p:txBody>
      </p:sp>
    </p:spTree>
    <p:extLst>
      <p:ext uri="{BB962C8B-B14F-4D97-AF65-F5344CB8AC3E}">
        <p14:creationId xmlns:p14="http://schemas.microsoft.com/office/powerpoint/2010/main" val="242833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33A6870D-3E7A-DF2C-AB3D-482E16F4F116}"/>
              </a:ext>
            </a:extLst>
          </p:cNvPr>
          <p:cNvSpPr>
            <a:spLocks noGrp="1"/>
          </p:cNvSpPr>
          <p:nvPr>
            <p:ph idx="1"/>
          </p:nvPr>
        </p:nvSpPr>
        <p:spPr/>
        <p:txBody>
          <a:bodyPr/>
          <a:lstStyle/>
          <a:p>
            <a:endParaRPr lang="es-MX"/>
          </a:p>
        </p:txBody>
      </p:sp>
      <p:sp>
        <p:nvSpPr>
          <p:cNvPr id="3" name="Título 2">
            <a:extLst>
              <a:ext uri="{FF2B5EF4-FFF2-40B4-BE49-F238E27FC236}">
                <a16:creationId xmlns:a16="http://schemas.microsoft.com/office/drawing/2014/main" id="{2818FA9A-CE77-7A6E-C75D-714E7C8BE19D}"/>
              </a:ext>
            </a:extLst>
          </p:cNvPr>
          <p:cNvSpPr>
            <a:spLocks noGrp="1"/>
          </p:cNvSpPr>
          <p:nvPr>
            <p:ph type="title"/>
          </p:nvPr>
        </p:nvSpPr>
        <p:spPr/>
        <p:txBody>
          <a:bodyPr/>
          <a:lstStyle/>
          <a:p>
            <a:r>
              <a:rPr lang="es-MX" dirty="0"/>
              <a:t>Caracterización de fotorresistencia</a:t>
            </a:r>
          </a:p>
        </p:txBody>
      </p:sp>
      <p:sp>
        <p:nvSpPr>
          <p:cNvPr id="4" name="Marcador de fecha 3">
            <a:extLst>
              <a:ext uri="{FF2B5EF4-FFF2-40B4-BE49-F238E27FC236}">
                <a16:creationId xmlns:a16="http://schemas.microsoft.com/office/drawing/2014/main" id="{2E784440-1A2F-9F84-7A61-07526E97FB2D}"/>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0B32D1E1-816E-B010-C5F8-E60B85F6A67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B98C0732-25AF-78DB-51BB-64BA6C2F1267}"/>
              </a:ext>
            </a:extLst>
          </p:cNvPr>
          <p:cNvSpPr>
            <a:spLocks noGrp="1"/>
          </p:cNvSpPr>
          <p:nvPr>
            <p:ph type="sldNum" sz="quarter" idx="12"/>
          </p:nvPr>
        </p:nvSpPr>
        <p:spPr/>
        <p:txBody>
          <a:bodyPr/>
          <a:lstStyle/>
          <a:p>
            <a:fld id="{36B5EA5A-BC32-A742-B11B-8E7414D5B535}" type="slidenum">
              <a:rPr lang="en-US" smtClean="0"/>
              <a:pPr/>
              <a:t>37</a:t>
            </a:fld>
            <a:endParaRPr lang="en-US" dirty="0"/>
          </a:p>
        </p:txBody>
      </p:sp>
    </p:spTree>
    <p:extLst>
      <p:ext uri="{BB962C8B-B14F-4D97-AF65-F5344CB8AC3E}">
        <p14:creationId xmlns:p14="http://schemas.microsoft.com/office/powerpoint/2010/main" val="162908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Diseño de PCB</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38</a:t>
            </a:fld>
            <a:endParaRPr lang="en-US" dirty="0"/>
          </a:p>
        </p:txBody>
      </p:sp>
    </p:spTree>
    <p:extLst>
      <p:ext uri="{BB962C8B-B14F-4D97-AF65-F5344CB8AC3E}">
        <p14:creationId xmlns:p14="http://schemas.microsoft.com/office/powerpoint/2010/main" val="3423026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0FFF213-1F40-7A6F-E31D-A55066E2991C}"/>
              </a:ext>
            </a:extLst>
          </p:cNvPr>
          <p:cNvSpPr>
            <a:spLocks noGrp="1"/>
          </p:cNvSpPr>
          <p:nvPr>
            <p:ph idx="1"/>
          </p:nvPr>
        </p:nvSpPr>
        <p:spPr>
          <a:xfrm>
            <a:off x="407989" y="1592263"/>
            <a:ext cx="5616574" cy="4608512"/>
          </a:xfrm>
        </p:spPr>
        <p:txBody>
          <a:bodyPr/>
          <a:lstStyle/>
          <a:p>
            <a:r>
              <a:rPr lang="es-MX" b="0" dirty="0"/>
              <a:t>Se realizó una búsqueda de componentes para el arreglo de 8x8 y se seleccionó el fototransistor </a:t>
            </a:r>
            <a:r>
              <a:rPr lang="es-MX" dirty="0"/>
              <a:t>ALS-PT19-315C</a:t>
            </a:r>
          </a:p>
          <a:p>
            <a:pPr marL="342900" indent="-342900">
              <a:buFont typeface="Arial" panose="020B0604020202020204" pitchFamily="34" charset="0"/>
              <a:buChar char="•"/>
            </a:pPr>
            <a:r>
              <a:rPr lang="es-MX" dirty="0"/>
              <a:t>Tiempo de respuesta: 0.11ms</a:t>
            </a:r>
          </a:p>
          <a:p>
            <a:pPr marL="342900" indent="-342900">
              <a:buFont typeface="Arial" panose="020B0604020202020204" pitchFamily="34" charset="0"/>
              <a:buChar char="•"/>
            </a:pPr>
            <a:r>
              <a:rPr lang="es-MX" dirty="0"/>
              <a:t>Precio accesible: $0.26 (</a:t>
            </a:r>
            <a:r>
              <a:rPr lang="es-MX" dirty="0" err="1"/>
              <a:t>DigiKey</a:t>
            </a:r>
            <a:r>
              <a:rPr lang="es-MX" dirty="0"/>
              <a:t>)</a:t>
            </a:r>
          </a:p>
          <a:p>
            <a:pPr marL="342900" indent="-342900">
              <a:buFont typeface="Arial" panose="020B0604020202020204" pitchFamily="34" charset="0"/>
              <a:buChar char="•"/>
            </a:pPr>
            <a:r>
              <a:rPr lang="es-MX" dirty="0"/>
              <a:t>Popularidad</a:t>
            </a:r>
          </a:p>
          <a:p>
            <a:pPr marL="342900" indent="-342900">
              <a:buFont typeface="Arial" panose="020B0604020202020204" pitchFamily="34" charset="0"/>
              <a:buChar char="•"/>
            </a:pPr>
            <a:r>
              <a:rPr lang="es-MX" dirty="0"/>
              <a:t>Disponibilidad en stock</a:t>
            </a:r>
          </a:p>
          <a:p>
            <a:pPr marL="342900" indent="-342900">
              <a:buFont typeface="Arial" panose="020B0604020202020204" pitchFamily="34" charset="0"/>
              <a:buChar char="•"/>
            </a:pPr>
            <a:r>
              <a:rPr lang="es-MX" b="0" dirty="0"/>
              <a:t>Detecta luz visible</a:t>
            </a:r>
          </a:p>
          <a:p>
            <a:pPr marL="342900" indent="-342900">
              <a:buFont typeface="Arial" panose="020B0604020202020204" pitchFamily="34" charset="0"/>
              <a:buChar char="•"/>
            </a:pPr>
            <a:r>
              <a:rPr lang="es-MX" b="0" dirty="0"/>
              <a:t>Dimensiones: 1.7mm(L)*0.8mm(W)*0.6mm(H)</a:t>
            </a:r>
          </a:p>
          <a:p>
            <a:pPr marL="342900" indent="-342900">
              <a:buFont typeface="Arial" panose="020B0604020202020204" pitchFamily="34" charset="0"/>
              <a:buChar char="•"/>
            </a:pPr>
            <a:r>
              <a:rPr lang="es-MX" b="0" dirty="0"/>
              <a:t>Voltaje de alimentación: 2.5V – 5.5V</a:t>
            </a:r>
          </a:p>
          <a:p>
            <a:endParaRPr lang="es-MX" b="0" dirty="0"/>
          </a:p>
        </p:txBody>
      </p:sp>
      <p:sp>
        <p:nvSpPr>
          <p:cNvPr id="3" name="Título 2">
            <a:extLst>
              <a:ext uri="{FF2B5EF4-FFF2-40B4-BE49-F238E27FC236}">
                <a16:creationId xmlns:a16="http://schemas.microsoft.com/office/drawing/2014/main" id="{9211B492-6E33-329C-5FAB-B4064A25FF42}"/>
              </a:ext>
            </a:extLst>
          </p:cNvPr>
          <p:cNvSpPr>
            <a:spLocks noGrp="1"/>
          </p:cNvSpPr>
          <p:nvPr>
            <p:ph type="title"/>
          </p:nvPr>
        </p:nvSpPr>
        <p:spPr/>
        <p:txBody>
          <a:bodyPr/>
          <a:lstStyle/>
          <a:p>
            <a:r>
              <a:rPr lang="es-MX" dirty="0"/>
              <a:t>Búsqueda y selección de componentes</a:t>
            </a:r>
          </a:p>
        </p:txBody>
      </p:sp>
      <p:sp>
        <p:nvSpPr>
          <p:cNvPr id="4" name="Marcador de fecha 3">
            <a:extLst>
              <a:ext uri="{FF2B5EF4-FFF2-40B4-BE49-F238E27FC236}">
                <a16:creationId xmlns:a16="http://schemas.microsoft.com/office/drawing/2014/main" id="{676F5430-8500-E0BC-6386-5F45899990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DC6A7D5-7A38-41FC-D2D5-EDDA376BF7A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4917A05-74B0-8A7A-054D-D09D1782CA9A}"/>
              </a:ext>
            </a:extLst>
          </p:cNvPr>
          <p:cNvSpPr>
            <a:spLocks noGrp="1"/>
          </p:cNvSpPr>
          <p:nvPr>
            <p:ph type="sldNum" sz="quarter" idx="12"/>
          </p:nvPr>
        </p:nvSpPr>
        <p:spPr/>
        <p:txBody>
          <a:bodyPr/>
          <a:lstStyle/>
          <a:p>
            <a:fld id="{36B5EA5A-BC32-A742-B11B-8E7414D5B535}" type="slidenum">
              <a:rPr lang="en-US" smtClean="0"/>
              <a:pPr/>
              <a:t>39</a:t>
            </a:fld>
            <a:endParaRPr lang="en-US" dirty="0"/>
          </a:p>
        </p:txBody>
      </p:sp>
      <p:pic>
        <p:nvPicPr>
          <p:cNvPr id="8" name="Imagen 7" descr="Una caja de cartón&#10;&#10;Descripción generada automáticamente con confianza baja">
            <a:extLst>
              <a:ext uri="{FF2B5EF4-FFF2-40B4-BE49-F238E27FC236}">
                <a16:creationId xmlns:a16="http://schemas.microsoft.com/office/drawing/2014/main" id="{656C5D28-AE4C-0AC9-CE3C-EDCE669DA571}"/>
              </a:ext>
            </a:extLst>
          </p:cNvPr>
          <p:cNvPicPr>
            <a:picLocks noChangeAspect="1"/>
          </p:cNvPicPr>
          <p:nvPr/>
        </p:nvPicPr>
        <p:blipFill>
          <a:blip r:embed="rId3"/>
          <a:srcRect l="17861" t="28981" r="21394" b="26800"/>
          <a:stretch/>
        </p:blipFill>
        <p:spPr>
          <a:xfrm>
            <a:off x="7253089" y="2410691"/>
            <a:ext cx="3471573" cy="2527070"/>
          </a:xfrm>
          <a:prstGeom prst="rect">
            <a:avLst/>
          </a:prstGeom>
        </p:spPr>
      </p:pic>
    </p:spTree>
    <p:extLst>
      <p:ext uri="{BB962C8B-B14F-4D97-AF65-F5344CB8AC3E}">
        <p14:creationId xmlns:p14="http://schemas.microsoft.com/office/powerpoint/2010/main" val="57830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88011" cy="4608512"/>
          </a:xfrm>
        </p:spPr>
        <p:txBody>
          <a:bodyPr>
            <a:normAutofit lnSpcReduction="10000"/>
          </a:bodyPr>
          <a:lstStyle/>
          <a:p>
            <a:pPr marL="0" indent="0" algn="just">
              <a:buNone/>
            </a:pPr>
            <a:r>
              <a:rPr lang="es-ES" noProof="0" dirty="0"/>
              <a:t>Los sistemas de adquisición de datos son un conjunto de herramientas utilizadas para recopilar, procesar y analizar datos de fenómenos físicos.</a:t>
            </a:r>
          </a:p>
          <a:p>
            <a:pPr marL="0" indent="0" algn="just">
              <a:buNone/>
            </a:pPr>
            <a:endParaRPr lang="es-ES" noProof="0" dirty="0"/>
          </a:p>
          <a:p>
            <a:pPr marL="0" indent="0" algn="just">
              <a:buNone/>
            </a:pPr>
            <a:r>
              <a:rPr lang="es-ES" noProof="0" dirty="0"/>
              <a:t>Aplicaciones:</a:t>
            </a:r>
          </a:p>
          <a:p>
            <a:pPr algn="just"/>
            <a:r>
              <a:rPr lang="es-ES" b="1" noProof="0" dirty="0"/>
              <a:t>Medicina</a:t>
            </a:r>
            <a:r>
              <a:rPr lang="es-ES" noProof="0" dirty="0"/>
              <a:t>: </a:t>
            </a:r>
            <a:r>
              <a:rPr lang="es-ES" b="0" noProof="0" dirty="0"/>
              <a:t>Diagnóstico de cáncer de mama y diabetes.</a:t>
            </a:r>
          </a:p>
          <a:p>
            <a:pPr algn="just"/>
            <a:r>
              <a:rPr lang="es-ES" b="1" noProof="0" dirty="0"/>
              <a:t>Espacio: </a:t>
            </a:r>
            <a:r>
              <a:rPr lang="es-ES" b="0" noProof="0" dirty="0"/>
              <a:t>Monitoreo de emisiones de CO2. </a:t>
            </a:r>
          </a:p>
          <a:p>
            <a:pPr algn="just"/>
            <a:r>
              <a:rPr lang="es-ES" noProof="0" dirty="0"/>
              <a:t>Visión nocturna: </a:t>
            </a:r>
            <a:r>
              <a:rPr lang="es-ES" b="0" dirty="0"/>
              <a:t>P</a:t>
            </a:r>
            <a:r>
              <a:rPr lang="es-ES" b="0" noProof="0" dirty="0" err="1"/>
              <a:t>ermiten</a:t>
            </a:r>
            <a:r>
              <a:rPr lang="es-ES" b="0" noProof="0" dirty="0"/>
              <a:t> la visión en la oscuridad, capturan la radiación emitida por objetos y seres vivos.</a:t>
            </a:r>
          </a:p>
          <a:p>
            <a:pPr algn="just"/>
            <a:r>
              <a:rPr lang="es-ES" b="1" noProof="0" dirty="0"/>
              <a:t>Agricultura: </a:t>
            </a:r>
            <a:r>
              <a:rPr lang="es-ES" b="0" noProof="0" dirty="0"/>
              <a:t>Identificación de zonas con estrés hídrico.</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Sistemas de adquisición de datos (</a:t>
            </a:r>
            <a:r>
              <a:rPr lang="es-MX" noProof="0" dirty="0" err="1"/>
              <a:t>DAQs</a:t>
            </a:r>
            <a:r>
              <a:rPr lang="es-MX" noProof="0" dirty="0"/>
              <a: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a:t>
            </a:fld>
            <a:endParaRPr lang="en-US" dirty="0"/>
          </a:p>
        </p:txBody>
      </p:sp>
      <p:grpSp>
        <p:nvGrpSpPr>
          <p:cNvPr id="22" name="Grupo 21">
            <a:extLst>
              <a:ext uri="{FF2B5EF4-FFF2-40B4-BE49-F238E27FC236}">
                <a16:creationId xmlns:a16="http://schemas.microsoft.com/office/drawing/2014/main" id="{DC5A3521-E634-74D3-FFEA-AD288F93FA1A}"/>
              </a:ext>
            </a:extLst>
          </p:cNvPr>
          <p:cNvGrpSpPr/>
          <p:nvPr/>
        </p:nvGrpSpPr>
        <p:grpSpPr>
          <a:xfrm>
            <a:off x="6282074" y="2148682"/>
            <a:ext cx="5501937" cy="3477418"/>
            <a:chOff x="6289521" y="1753394"/>
            <a:chExt cx="5501937" cy="3351211"/>
          </a:xfrm>
        </p:grpSpPr>
        <p:sp>
          <p:nvSpPr>
            <p:cNvPr id="9" name="Nube 8">
              <a:extLst>
                <a:ext uri="{FF2B5EF4-FFF2-40B4-BE49-F238E27FC236}">
                  <a16:creationId xmlns:a16="http://schemas.microsoft.com/office/drawing/2014/main" id="{DF24EC07-BD78-2BD5-9937-A8B4EF2BB472}"/>
                </a:ext>
              </a:extLst>
            </p:cNvPr>
            <p:cNvSpPr/>
            <p:nvPr/>
          </p:nvSpPr>
          <p:spPr>
            <a:xfrm>
              <a:off x="6289521" y="1753394"/>
              <a:ext cx="1527402" cy="1021645"/>
            </a:xfrm>
            <a:prstGeom prst="cloud">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Fenómeno físico</a:t>
              </a:r>
            </a:p>
          </p:txBody>
        </p:sp>
        <p:cxnSp>
          <p:nvCxnSpPr>
            <p:cNvPr id="10" name="Conector recto de flecha 9">
              <a:extLst>
                <a:ext uri="{FF2B5EF4-FFF2-40B4-BE49-F238E27FC236}">
                  <a16:creationId xmlns:a16="http://schemas.microsoft.com/office/drawing/2014/main" id="{88770103-6109-384D-76FB-F0B383D8BE5C}"/>
                </a:ext>
              </a:extLst>
            </p:cNvPr>
            <p:cNvCxnSpPr>
              <a:cxnSpLocks/>
            </p:cNvCxnSpPr>
            <p:nvPr/>
          </p:nvCxnSpPr>
          <p:spPr>
            <a:xfrm>
              <a:off x="7815651" y="2292319"/>
              <a:ext cx="52209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AA78238C-E102-B992-94D7-031C0CFFAAC8}"/>
                </a:ext>
              </a:extLst>
            </p:cNvPr>
            <p:cNvSpPr/>
            <p:nvPr/>
          </p:nvSpPr>
          <p:spPr>
            <a:xfrm>
              <a:off x="8390522" y="1952383"/>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Sensor</a:t>
              </a:r>
            </a:p>
          </p:txBody>
        </p:sp>
        <p:sp>
          <p:nvSpPr>
            <p:cNvPr id="12" name="Rectángulo 11">
              <a:extLst>
                <a:ext uri="{FF2B5EF4-FFF2-40B4-BE49-F238E27FC236}">
                  <a16:creationId xmlns:a16="http://schemas.microsoft.com/office/drawing/2014/main" id="{39399073-CBB6-8F77-0CE3-9B44E43D25FF}"/>
                </a:ext>
              </a:extLst>
            </p:cNvPr>
            <p:cNvSpPr/>
            <p:nvPr/>
          </p:nvSpPr>
          <p:spPr>
            <a:xfrm>
              <a:off x="10243041" y="1952383"/>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Acondicionamiento de señal</a:t>
              </a:r>
            </a:p>
          </p:txBody>
        </p:sp>
        <p:sp>
          <p:nvSpPr>
            <p:cNvPr id="13" name="Rectángulo 12">
              <a:extLst>
                <a:ext uri="{FF2B5EF4-FFF2-40B4-BE49-F238E27FC236}">
                  <a16:creationId xmlns:a16="http://schemas.microsoft.com/office/drawing/2014/main" id="{174EA606-7F11-F85D-2522-63C89272D2E1}"/>
                </a:ext>
              </a:extLst>
            </p:cNvPr>
            <p:cNvSpPr/>
            <p:nvPr/>
          </p:nvSpPr>
          <p:spPr>
            <a:xfrm>
              <a:off x="10246328" y="3199752"/>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Computadora</a:t>
              </a:r>
            </a:p>
          </p:txBody>
        </p:sp>
        <p:sp>
          <p:nvSpPr>
            <p:cNvPr id="14" name="Rectángulo 13">
              <a:extLst>
                <a:ext uri="{FF2B5EF4-FFF2-40B4-BE49-F238E27FC236}">
                  <a16:creationId xmlns:a16="http://schemas.microsoft.com/office/drawing/2014/main" id="{F12E6B94-72C9-5480-BAA5-C854779CAE80}"/>
                </a:ext>
              </a:extLst>
            </p:cNvPr>
            <p:cNvSpPr/>
            <p:nvPr/>
          </p:nvSpPr>
          <p:spPr>
            <a:xfrm>
              <a:off x="10362990" y="4434234"/>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Software</a:t>
              </a:r>
            </a:p>
          </p:txBody>
        </p:sp>
        <p:sp>
          <p:nvSpPr>
            <p:cNvPr id="15" name="Rectángulo 14">
              <a:extLst>
                <a:ext uri="{FF2B5EF4-FFF2-40B4-BE49-F238E27FC236}">
                  <a16:creationId xmlns:a16="http://schemas.microsoft.com/office/drawing/2014/main" id="{723D69AB-E83A-2C90-FD76-75C933D114F5}"/>
                </a:ext>
              </a:extLst>
            </p:cNvPr>
            <p:cNvSpPr/>
            <p:nvPr/>
          </p:nvSpPr>
          <p:spPr>
            <a:xfrm>
              <a:off x="8506562" y="4430532"/>
              <a:ext cx="1304409"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Resultados</a:t>
              </a:r>
            </a:p>
          </p:txBody>
        </p:sp>
        <p:cxnSp>
          <p:nvCxnSpPr>
            <p:cNvPr id="17" name="Conector recto de flecha 16">
              <a:extLst>
                <a:ext uri="{FF2B5EF4-FFF2-40B4-BE49-F238E27FC236}">
                  <a16:creationId xmlns:a16="http://schemas.microsoft.com/office/drawing/2014/main" id="{A6E31300-EB18-5089-A86C-D240C4BF9DAD}"/>
                </a:ext>
              </a:extLst>
            </p:cNvPr>
            <p:cNvCxnSpPr>
              <a:cxnSpLocks/>
            </p:cNvCxnSpPr>
            <p:nvPr/>
          </p:nvCxnSpPr>
          <p:spPr>
            <a:xfrm>
              <a:off x="9695755" y="2292318"/>
              <a:ext cx="5220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A0D0BEB-B3EC-F25D-08D8-E580F9B33FA3}"/>
                </a:ext>
              </a:extLst>
            </p:cNvPr>
            <p:cNvCxnSpPr>
              <a:cxnSpLocks/>
            </p:cNvCxnSpPr>
            <p:nvPr/>
          </p:nvCxnSpPr>
          <p:spPr>
            <a:xfrm rot="5400000">
              <a:off x="10748577" y="289090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5762D603-D6F6-B9B2-C674-3D4E41451E1D}"/>
                </a:ext>
              </a:extLst>
            </p:cNvPr>
            <p:cNvCxnSpPr>
              <a:cxnSpLocks/>
            </p:cNvCxnSpPr>
            <p:nvPr/>
          </p:nvCxnSpPr>
          <p:spPr>
            <a:xfrm rot="5400000">
              <a:off x="10741621" y="413827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FDCC5B0-B9E6-F18B-7A6F-552410C888FF}"/>
                </a:ext>
              </a:extLst>
            </p:cNvPr>
            <p:cNvCxnSpPr>
              <a:cxnSpLocks/>
            </p:cNvCxnSpPr>
            <p:nvPr/>
          </p:nvCxnSpPr>
          <p:spPr>
            <a:xfrm flipH="1">
              <a:off x="9834683" y="4785267"/>
              <a:ext cx="52176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2040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D1DD04C-86EA-ACBD-996E-31F471DA115D}"/>
              </a:ext>
            </a:extLst>
          </p:cNvPr>
          <p:cNvSpPr>
            <a:spLocks noGrp="1"/>
          </p:cNvSpPr>
          <p:nvPr>
            <p:ph idx="1"/>
          </p:nvPr>
        </p:nvSpPr>
        <p:spPr>
          <a:xfrm>
            <a:off x="407987" y="1454573"/>
            <a:ext cx="11376024" cy="4970420"/>
          </a:xfrm>
        </p:spPr>
        <p:txBody>
          <a:bodyPr/>
          <a:lstStyle/>
          <a:p>
            <a:r>
              <a:rPr lang="es-MX" dirty="0"/>
              <a:t>1. Creación de librería de esquemáticos</a:t>
            </a:r>
          </a:p>
          <a:p>
            <a:r>
              <a:rPr lang="es-MX" b="0" dirty="0"/>
              <a:t>Los componentes a utilizar solo fueron un fototransistor y un </a:t>
            </a:r>
            <a:r>
              <a:rPr lang="es-MX" b="0" dirty="0" err="1"/>
              <a:t>header</a:t>
            </a:r>
            <a:r>
              <a:rPr lang="es-MX" b="0" dirty="0"/>
              <a:t> de 1x8.</a:t>
            </a:r>
          </a:p>
          <a:p>
            <a:endParaRPr lang="es-MX" b="0" dirty="0"/>
          </a:p>
          <a:p>
            <a:pPr marL="457200" indent="-457200">
              <a:buFont typeface="+mj-lt"/>
              <a:buAutoNum type="arabicPeriod"/>
            </a:pPr>
            <a:endParaRPr lang="es-MX" dirty="0"/>
          </a:p>
          <a:p>
            <a:pPr marL="457200" indent="-457200">
              <a:buFont typeface="+mj-lt"/>
              <a:buAutoNum type="arabicPeriod"/>
            </a:pPr>
            <a:endParaRPr lang="es-MX" dirty="0"/>
          </a:p>
          <a:p>
            <a:pPr marL="457200" indent="-457200">
              <a:buFont typeface="+mj-lt"/>
              <a:buAutoNum type="arabicPeriod"/>
            </a:pPr>
            <a:endParaRPr lang="es-MX" dirty="0"/>
          </a:p>
        </p:txBody>
      </p:sp>
      <p:sp>
        <p:nvSpPr>
          <p:cNvPr id="3" name="Título 2">
            <a:extLst>
              <a:ext uri="{FF2B5EF4-FFF2-40B4-BE49-F238E27FC236}">
                <a16:creationId xmlns:a16="http://schemas.microsoft.com/office/drawing/2014/main" id="{988CE31D-70CF-7786-FF4D-A7D83429EA4F}"/>
              </a:ext>
            </a:extLst>
          </p:cNvPr>
          <p:cNvSpPr>
            <a:spLocks noGrp="1"/>
          </p:cNvSpPr>
          <p:nvPr>
            <p:ph type="title"/>
          </p:nvPr>
        </p:nvSpPr>
        <p:spPr/>
        <p:txBody>
          <a:bodyPr/>
          <a:lstStyle/>
          <a:p>
            <a:r>
              <a:rPr lang="es-MX" dirty="0"/>
              <a:t>Diseño en ALTIUM</a:t>
            </a:r>
          </a:p>
        </p:txBody>
      </p:sp>
      <p:sp>
        <p:nvSpPr>
          <p:cNvPr id="4" name="Marcador de fecha 3">
            <a:extLst>
              <a:ext uri="{FF2B5EF4-FFF2-40B4-BE49-F238E27FC236}">
                <a16:creationId xmlns:a16="http://schemas.microsoft.com/office/drawing/2014/main" id="{1047E19A-3F57-9166-3D73-6EDCD3A2100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A07928E3-8B02-BB24-3BC9-C3E69265B92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A28D470-F44B-A6EA-A1D5-D251B03172B4}"/>
              </a:ext>
            </a:extLst>
          </p:cNvPr>
          <p:cNvSpPr>
            <a:spLocks noGrp="1"/>
          </p:cNvSpPr>
          <p:nvPr>
            <p:ph type="sldNum" sz="quarter" idx="12"/>
          </p:nvPr>
        </p:nvSpPr>
        <p:spPr/>
        <p:txBody>
          <a:bodyPr/>
          <a:lstStyle/>
          <a:p>
            <a:fld id="{36B5EA5A-BC32-A742-B11B-8E7414D5B535}" type="slidenum">
              <a:rPr lang="en-US" smtClean="0"/>
              <a:pPr/>
              <a:t>40</a:t>
            </a:fld>
            <a:endParaRPr lang="en-US" dirty="0"/>
          </a:p>
        </p:txBody>
      </p:sp>
      <p:pic>
        <p:nvPicPr>
          <p:cNvPr id="10" name="Gráfico 9">
            <a:extLst>
              <a:ext uri="{FF2B5EF4-FFF2-40B4-BE49-F238E27FC236}">
                <a16:creationId xmlns:a16="http://schemas.microsoft.com/office/drawing/2014/main" id="{635CF52F-037E-A913-3B7D-02D225CB3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9134" y="2401270"/>
            <a:ext cx="5433731" cy="3600000"/>
          </a:xfrm>
          <a:prstGeom prst="rect">
            <a:avLst/>
          </a:prstGeom>
        </p:spPr>
      </p:pic>
    </p:spTree>
    <p:extLst>
      <p:ext uri="{BB962C8B-B14F-4D97-AF65-F5344CB8AC3E}">
        <p14:creationId xmlns:p14="http://schemas.microsoft.com/office/powerpoint/2010/main" val="1177402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8DB013D-1548-BDB5-19E9-197747EE5CBF}"/>
              </a:ext>
            </a:extLst>
          </p:cNvPr>
          <p:cNvSpPr>
            <a:spLocks noGrp="1"/>
          </p:cNvSpPr>
          <p:nvPr>
            <p:ph idx="1"/>
          </p:nvPr>
        </p:nvSpPr>
        <p:spPr>
          <a:xfrm>
            <a:off x="407989" y="368300"/>
            <a:ext cx="11376024" cy="5832475"/>
          </a:xfrm>
        </p:spPr>
        <p:txBody>
          <a:bodyPr/>
          <a:lstStyle/>
          <a:p>
            <a:r>
              <a:rPr lang="es-MX" dirty="0"/>
              <a:t>2. Esquemático de matriz de fototransistores</a:t>
            </a:r>
          </a:p>
        </p:txBody>
      </p:sp>
      <p:sp>
        <p:nvSpPr>
          <p:cNvPr id="4" name="Marcador de fecha 3">
            <a:extLst>
              <a:ext uri="{FF2B5EF4-FFF2-40B4-BE49-F238E27FC236}">
                <a16:creationId xmlns:a16="http://schemas.microsoft.com/office/drawing/2014/main" id="{FF14C93F-2C99-8922-9BF0-139AE860A22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9B4C560-0262-F284-5B8F-CEEF2A88425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9F7378-2D26-FFA0-AAC7-F52407E39F68}"/>
              </a:ext>
            </a:extLst>
          </p:cNvPr>
          <p:cNvSpPr>
            <a:spLocks noGrp="1"/>
          </p:cNvSpPr>
          <p:nvPr>
            <p:ph type="sldNum" sz="quarter" idx="12"/>
          </p:nvPr>
        </p:nvSpPr>
        <p:spPr/>
        <p:txBody>
          <a:bodyPr/>
          <a:lstStyle/>
          <a:p>
            <a:fld id="{36B5EA5A-BC32-A742-B11B-8E7414D5B535}" type="slidenum">
              <a:rPr lang="en-US" smtClean="0"/>
              <a:pPr/>
              <a:t>41</a:t>
            </a:fld>
            <a:endParaRPr lang="en-US" dirty="0"/>
          </a:p>
        </p:txBody>
      </p:sp>
      <p:pic>
        <p:nvPicPr>
          <p:cNvPr id="8" name="Gráfico 7">
            <a:extLst>
              <a:ext uri="{FF2B5EF4-FFF2-40B4-BE49-F238E27FC236}">
                <a16:creationId xmlns:a16="http://schemas.microsoft.com/office/drawing/2014/main" id="{A259371C-6EA6-6EE9-BC27-6D30524F2A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7" y="999641"/>
            <a:ext cx="5636113" cy="4858718"/>
          </a:xfrm>
          <a:prstGeom prst="rect">
            <a:avLst/>
          </a:prstGeom>
        </p:spPr>
      </p:pic>
      <p:sp>
        <p:nvSpPr>
          <p:cNvPr id="9" name="CuadroTexto 8">
            <a:extLst>
              <a:ext uri="{FF2B5EF4-FFF2-40B4-BE49-F238E27FC236}">
                <a16:creationId xmlns:a16="http://schemas.microsoft.com/office/drawing/2014/main" id="{DA4AECCD-1981-2D64-24BF-C5DFBB09E313}"/>
              </a:ext>
            </a:extLst>
          </p:cNvPr>
          <p:cNvSpPr txBox="1"/>
          <p:nvPr/>
        </p:nvSpPr>
        <p:spPr>
          <a:xfrm>
            <a:off x="6217632" y="1668710"/>
            <a:ext cx="5566379" cy="3231654"/>
          </a:xfrm>
          <a:prstGeom prst="rect">
            <a:avLst/>
          </a:prstGeom>
          <a:noFill/>
        </p:spPr>
        <p:txBody>
          <a:bodyPr wrap="square" lIns="0" tIns="0" rIns="0" bIns="0" rtlCol="0">
            <a:spAutoFit/>
          </a:bodyPr>
          <a:lstStyle/>
          <a:p>
            <a:pPr algn="just"/>
            <a:r>
              <a:rPr lang="es-MX" sz="2100" dirty="0">
                <a:solidFill>
                  <a:schemeClr val="bg2">
                    <a:lumMod val="10000"/>
                  </a:schemeClr>
                </a:solidFill>
              </a:rPr>
              <a:t>En esta etapa, se realizaron las conexiones entre los componentes, asegurando</a:t>
            </a:r>
          </a:p>
          <a:p>
            <a:pPr algn="just"/>
            <a:r>
              <a:rPr lang="es-MX" sz="2100" dirty="0">
                <a:solidFill>
                  <a:schemeClr val="bg2">
                    <a:lumMod val="10000"/>
                  </a:schemeClr>
                </a:solidFill>
              </a:rPr>
              <a:t>que cada fototransistor y </a:t>
            </a:r>
            <a:r>
              <a:rPr lang="es-MX" sz="2100" dirty="0" err="1">
                <a:solidFill>
                  <a:schemeClr val="bg2">
                    <a:lumMod val="10000"/>
                  </a:schemeClr>
                </a:solidFill>
              </a:rPr>
              <a:t>header</a:t>
            </a:r>
            <a:r>
              <a:rPr lang="es-MX" sz="2100" dirty="0">
                <a:solidFill>
                  <a:schemeClr val="bg2">
                    <a:lumMod val="10000"/>
                  </a:schemeClr>
                </a:solidFill>
              </a:rPr>
              <a:t> estuvieran correctamente vinculados según el diseño</a:t>
            </a:r>
          </a:p>
          <a:p>
            <a:pPr algn="just"/>
            <a:r>
              <a:rPr lang="es-MX" sz="2100" dirty="0">
                <a:solidFill>
                  <a:schemeClr val="bg2">
                    <a:lumMod val="10000"/>
                  </a:schemeClr>
                </a:solidFill>
              </a:rPr>
              <a:t>de la matriz. </a:t>
            </a:r>
          </a:p>
          <a:p>
            <a:pPr algn="just"/>
            <a:endParaRPr lang="es-MX" sz="2100" dirty="0">
              <a:solidFill>
                <a:schemeClr val="bg2">
                  <a:lumMod val="10000"/>
                </a:schemeClr>
              </a:solidFill>
            </a:endParaRPr>
          </a:p>
          <a:p>
            <a:pPr algn="just"/>
            <a:r>
              <a:rPr lang="es-MX" sz="2100" dirty="0">
                <a:solidFill>
                  <a:schemeClr val="bg2">
                    <a:lumMod val="10000"/>
                  </a:schemeClr>
                </a:solidFill>
              </a:rPr>
              <a:t>Además, en este paso también se asignaron los nombres a las pistas de la PCB, lo que facilita la organización y el enrutamiento de las señales.</a:t>
            </a:r>
          </a:p>
        </p:txBody>
      </p:sp>
    </p:spTree>
    <p:extLst>
      <p:ext uri="{BB962C8B-B14F-4D97-AF65-F5344CB8AC3E}">
        <p14:creationId xmlns:p14="http://schemas.microsoft.com/office/powerpoint/2010/main" val="2250301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A0C5824-8E7E-873C-FEA9-06879DDF94D2}"/>
              </a:ext>
            </a:extLst>
          </p:cNvPr>
          <p:cNvSpPr>
            <a:spLocks noGrp="1"/>
          </p:cNvSpPr>
          <p:nvPr>
            <p:ph sz="half" idx="1"/>
          </p:nvPr>
        </p:nvSpPr>
        <p:spPr>
          <a:xfrm>
            <a:off x="407988" y="381145"/>
            <a:ext cx="5616575" cy="4608512"/>
          </a:xfrm>
        </p:spPr>
        <p:txBody>
          <a:bodyPr>
            <a:normAutofit/>
          </a:bodyPr>
          <a:lstStyle/>
          <a:p>
            <a:r>
              <a:rPr lang="es-MX" dirty="0"/>
              <a:t>3. Creación de </a:t>
            </a:r>
            <a:r>
              <a:rPr lang="es-MX" dirty="0" err="1"/>
              <a:t>pads</a:t>
            </a:r>
            <a:endParaRPr lang="es-MX" dirty="0"/>
          </a:p>
          <a:p>
            <a:r>
              <a:rPr lang="es-MX" b="0" dirty="0"/>
              <a:t>Los </a:t>
            </a:r>
            <a:r>
              <a:rPr lang="es-MX" dirty="0"/>
              <a:t>fototransistores</a:t>
            </a:r>
            <a:r>
              <a:rPr lang="es-MX" b="0" dirty="0"/>
              <a:t> utilizados son de tipo </a:t>
            </a:r>
            <a:r>
              <a:rPr lang="es-MX" dirty="0"/>
              <a:t>SMD</a:t>
            </a:r>
            <a:r>
              <a:rPr lang="es-MX" b="0" dirty="0"/>
              <a:t> (Surface </a:t>
            </a:r>
            <a:r>
              <a:rPr lang="es-MX" b="0" dirty="0" err="1"/>
              <a:t>Mounting</a:t>
            </a:r>
            <a:r>
              <a:rPr lang="es-MX" b="0" dirty="0"/>
              <a:t> </a:t>
            </a:r>
            <a:r>
              <a:rPr lang="es-MX" b="0" dirty="0" err="1"/>
              <a:t>Device</a:t>
            </a:r>
            <a:r>
              <a:rPr lang="es-MX" b="0" dirty="0"/>
              <a:t>), lo que requiere </a:t>
            </a:r>
            <a:r>
              <a:rPr lang="es-MX" b="0" dirty="0" err="1"/>
              <a:t>pads</a:t>
            </a:r>
            <a:r>
              <a:rPr lang="es-MX" b="0" dirty="0"/>
              <a:t> específicos para montaje superficial.</a:t>
            </a:r>
          </a:p>
          <a:p>
            <a:endParaRPr lang="es-MX" b="0" dirty="0"/>
          </a:p>
          <a:p>
            <a:r>
              <a:rPr lang="es-MX" b="0" dirty="0"/>
              <a:t>Las dimensiones de los </a:t>
            </a:r>
            <a:r>
              <a:rPr lang="es-MX" b="0" dirty="0" err="1"/>
              <a:t>pads</a:t>
            </a:r>
            <a:r>
              <a:rPr lang="es-MX" b="0" dirty="0"/>
              <a:t> fueron encontradas en el </a:t>
            </a:r>
            <a:r>
              <a:rPr lang="es-MX" b="0" dirty="0" err="1"/>
              <a:t>datasheet</a:t>
            </a:r>
            <a:r>
              <a:rPr lang="es-MX" b="0" dirty="0"/>
              <a:t> de los componentes.</a:t>
            </a:r>
          </a:p>
          <a:p>
            <a:r>
              <a:rPr lang="es-MX" dirty="0"/>
              <a:t>Dimensión de </a:t>
            </a:r>
            <a:r>
              <a:rPr lang="es-MX" dirty="0" err="1"/>
              <a:t>pad</a:t>
            </a:r>
            <a:r>
              <a:rPr lang="es-MX" dirty="0"/>
              <a:t>: </a:t>
            </a:r>
            <a:r>
              <a:rPr lang="es-MX" b="0" dirty="0"/>
              <a:t>0.8±0.1 mm</a:t>
            </a:r>
          </a:p>
          <a:p>
            <a:r>
              <a:rPr lang="es-MX" dirty="0"/>
              <a:t>Pitch (distancia entre centros): </a:t>
            </a:r>
            <a:r>
              <a:rPr lang="es-MX" b="0" dirty="0"/>
              <a:t>1.5±0.1mm</a:t>
            </a:r>
          </a:p>
          <a:p>
            <a:endParaRPr lang="es-MX" b="0" dirty="0"/>
          </a:p>
          <a:p>
            <a:endParaRPr lang="es-MX" dirty="0"/>
          </a:p>
        </p:txBody>
      </p:sp>
      <p:pic>
        <p:nvPicPr>
          <p:cNvPr id="8" name="Gráfico 7">
            <a:extLst>
              <a:ext uri="{FF2B5EF4-FFF2-40B4-BE49-F238E27FC236}">
                <a16:creationId xmlns:a16="http://schemas.microsoft.com/office/drawing/2014/main" id="{D954488E-CE64-1A1D-3C7D-8FA56CFE6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4" y="381145"/>
            <a:ext cx="4532017" cy="2520000"/>
          </a:xfrm>
          <a:prstGeom prst="rect">
            <a:avLst/>
          </a:prstGeom>
        </p:spPr>
      </p:pic>
      <p:sp>
        <p:nvSpPr>
          <p:cNvPr id="4" name="Marcador de fecha 3">
            <a:extLst>
              <a:ext uri="{FF2B5EF4-FFF2-40B4-BE49-F238E27FC236}">
                <a16:creationId xmlns:a16="http://schemas.microsoft.com/office/drawing/2014/main" id="{48C3B0F1-D4BB-8B8C-086A-D6BB31E22F22}"/>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89A223E8-4277-3620-34D3-7604C0CC5E60}"/>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F0EC793-A5D2-C711-A710-2FF4ED644D6C}"/>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42</a:t>
            </a:fld>
            <a:endParaRPr lang="en-US"/>
          </a:p>
        </p:txBody>
      </p:sp>
      <p:pic>
        <p:nvPicPr>
          <p:cNvPr id="10" name="Gráfico 9">
            <a:extLst>
              <a:ext uri="{FF2B5EF4-FFF2-40B4-BE49-F238E27FC236}">
                <a16:creationId xmlns:a16="http://schemas.microsoft.com/office/drawing/2014/main" id="{7C7F6EF7-AE90-85B0-4FFA-CDB8431B7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7439" y="2951019"/>
            <a:ext cx="5607551" cy="3096000"/>
          </a:xfrm>
          <a:prstGeom prst="rect">
            <a:avLst/>
          </a:prstGeom>
        </p:spPr>
      </p:pic>
    </p:spTree>
    <p:extLst>
      <p:ext uri="{BB962C8B-B14F-4D97-AF65-F5344CB8AC3E}">
        <p14:creationId xmlns:p14="http://schemas.microsoft.com/office/powerpoint/2010/main" val="3993640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4B439D-7864-251C-9C7C-45D0DB054575}"/>
              </a:ext>
            </a:extLst>
          </p:cNvPr>
          <p:cNvSpPr>
            <a:spLocks noGrp="1"/>
          </p:cNvSpPr>
          <p:nvPr>
            <p:ph sz="half" idx="1"/>
          </p:nvPr>
        </p:nvSpPr>
        <p:spPr>
          <a:xfrm>
            <a:off x="407987" y="1449388"/>
            <a:ext cx="5616575" cy="3600450"/>
          </a:xfrm>
        </p:spPr>
        <p:txBody>
          <a:bodyPr/>
          <a:lstStyle/>
          <a:p>
            <a:pPr>
              <a:lnSpc>
                <a:spcPct val="100000"/>
              </a:lnSpc>
            </a:pPr>
            <a:r>
              <a:rPr lang="es-MX" b="0" dirty="0"/>
              <a:t>Los </a:t>
            </a:r>
            <a:r>
              <a:rPr lang="es-MX" dirty="0" err="1"/>
              <a:t>headers</a:t>
            </a:r>
            <a:r>
              <a:rPr lang="es-MX" b="0" dirty="0"/>
              <a:t> son de tipo </a:t>
            </a:r>
            <a:r>
              <a:rPr lang="es-MX" dirty="0"/>
              <a:t>THT</a:t>
            </a:r>
            <a:r>
              <a:rPr lang="es-MX" b="0" dirty="0"/>
              <a:t> (</a:t>
            </a:r>
            <a:r>
              <a:rPr lang="es-MX" b="0" dirty="0" err="1"/>
              <a:t>Through-Hole</a:t>
            </a:r>
            <a:r>
              <a:rPr lang="es-MX" b="0" dirty="0"/>
              <a:t> </a:t>
            </a:r>
            <a:r>
              <a:rPr lang="es-MX" b="0" dirty="0" err="1"/>
              <a:t>Technology</a:t>
            </a:r>
            <a:r>
              <a:rPr lang="es-MX" b="0" dirty="0"/>
              <a:t>), esto implica la necesidad de </a:t>
            </a:r>
            <a:r>
              <a:rPr lang="es-MX" b="0" dirty="0" err="1"/>
              <a:t>pads</a:t>
            </a:r>
            <a:r>
              <a:rPr lang="es-MX" b="0" dirty="0"/>
              <a:t> con perforaciones para su montaje.</a:t>
            </a:r>
          </a:p>
          <a:p>
            <a:pPr>
              <a:lnSpc>
                <a:spcPct val="100000"/>
              </a:lnSpc>
            </a:pPr>
            <a:endParaRPr lang="es-MX" b="0" dirty="0"/>
          </a:p>
          <a:p>
            <a:pPr>
              <a:lnSpc>
                <a:spcPct val="100000"/>
              </a:lnSpc>
            </a:pPr>
            <a:r>
              <a:rPr lang="es-MX" b="0" dirty="0"/>
              <a:t>Los </a:t>
            </a:r>
            <a:r>
              <a:rPr lang="es-MX" b="0" dirty="0" err="1"/>
              <a:t>headers</a:t>
            </a:r>
            <a:r>
              <a:rPr lang="es-MX" b="0" dirty="0"/>
              <a:t> tienen una longitud aproximada de 20mm y un ancho de 3mm</a:t>
            </a:r>
          </a:p>
          <a:p>
            <a:endParaRPr lang="es-MX" dirty="0"/>
          </a:p>
          <a:p>
            <a:r>
              <a:rPr lang="es-MX" dirty="0"/>
              <a:t>Dimensión de </a:t>
            </a:r>
            <a:r>
              <a:rPr lang="es-MX" dirty="0" err="1"/>
              <a:t>pad</a:t>
            </a:r>
            <a:r>
              <a:rPr lang="es-MX" dirty="0"/>
              <a:t>: </a:t>
            </a:r>
            <a:r>
              <a:rPr lang="es-MX" b="0" dirty="0"/>
              <a:t>1.2mm</a:t>
            </a:r>
          </a:p>
          <a:p>
            <a:r>
              <a:rPr lang="es-MX" dirty="0"/>
              <a:t>Pitch: </a:t>
            </a:r>
            <a:r>
              <a:rPr lang="es-MX" b="0" dirty="0"/>
              <a:t>2.54mm</a:t>
            </a:r>
          </a:p>
        </p:txBody>
      </p:sp>
      <p:pic>
        <p:nvPicPr>
          <p:cNvPr id="9" name="Marcador de contenido 8">
            <a:extLst>
              <a:ext uri="{FF2B5EF4-FFF2-40B4-BE49-F238E27FC236}">
                <a16:creationId xmlns:a16="http://schemas.microsoft.com/office/drawing/2014/main" id="{EF62B0B9-62F9-FDBF-7CB2-5964AB2B7B8F}"/>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502874" y="745732"/>
            <a:ext cx="3495632" cy="5366535"/>
          </a:xfrm>
        </p:spPr>
      </p:pic>
      <p:sp>
        <p:nvSpPr>
          <p:cNvPr id="5" name="Marcador de fecha 4">
            <a:extLst>
              <a:ext uri="{FF2B5EF4-FFF2-40B4-BE49-F238E27FC236}">
                <a16:creationId xmlns:a16="http://schemas.microsoft.com/office/drawing/2014/main" id="{DADD2CD3-C237-17AE-5757-83216E08130B}"/>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6EF50C54-B8E5-241A-D26C-21DBBE955E79}"/>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FFB1947D-965B-BB59-479A-A078293743A7}"/>
              </a:ext>
            </a:extLst>
          </p:cNvPr>
          <p:cNvSpPr>
            <a:spLocks noGrp="1"/>
          </p:cNvSpPr>
          <p:nvPr>
            <p:ph type="sldNum" sz="quarter" idx="12"/>
          </p:nvPr>
        </p:nvSpPr>
        <p:spPr/>
        <p:txBody>
          <a:bodyPr/>
          <a:lstStyle/>
          <a:p>
            <a:fld id="{36B5EA5A-BC32-A742-B11B-8E7414D5B535}" type="slidenum">
              <a:rPr lang="en-US" smtClean="0"/>
              <a:pPr/>
              <a:t>43</a:t>
            </a:fld>
            <a:endParaRPr lang="en-US" dirty="0"/>
          </a:p>
        </p:txBody>
      </p:sp>
    </p:spTree>
    <p:extLst>
      <p:ext uri="{BB962C8B-B14F-4D97-AF65-F5344CB8AC3E}">
        <p14:creationId xmlns:p14="http://schemas.microsoft.com/office/powerpoint/2010/main" val="3607328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1487EBA-4EBD-6E42-4ED9-25FE83090D70}"/>
              </a:ext>
            </a:extLst>
          </p:cNvPr>
          <p:cNvSpPr>
            <a:spLocks noGrp="1"/>
          </p:cNvSpPr>
          <p:nvPr>
            <p:ph idx="1"/>
          </p:nvPr>
        </p:nvSpPr>
        <p:spPr>
          <a:xfrm>
            <a:off x="407988" y="368300"/>
            <a:ext cx="11380811" cy="5832475"/>
          </a:xfrm>
        </p:spPr>
        <p:txBody>
          <a:bodyPr>
            <a:normAutofit/>
          </a:bodyPr>
          <a:lstStyle/>
          <a:p>
            <a:pPr marL="0" indent="0">
              <a:buNone/>
            </a:pPr>
            <a:r>
              <a:rPr lang="es-MX" dirty="0"/>
              <a:t>4. </a:t>
            </a:r>
            <a:r>
              <a:rPr lang="es-MX" dirty="0" err="1"/>
              <a:t>Layout</a:t>
            </a:r>
            <a:endParaRPr lang="es-MX" dirty="0"/>
          </a:p>
          <a:p>
            <a:pPr marL="0" indent="0">
              <a:buNone/>
            </a:pPr>
            <a:r>
              <a:rPr lang="es-MX" dirty="0"/>
              <a:t>Diseño de la tarjeta física. Aquí se determina la distribución de los componentes y pistas en la PCB.</a:t>
            </a:r>
          </a:p>
          <a:p>
            <a:pPr marL="0" indent="0">
              <a:buNone/>
            </a:pPr>
            <a:r>
              <a:rPr lang="es-MX" b="0" dirty="0"/>
              <a:t>En esta etapa se definen algunas reglas para asegurar un buen diseño:</a:t>
            </a:r>
          </a:p>
          <a:p>
            <a:pPr marL="0" indent="0">
              <a:buNone/>
            </a:pPr>
            <a:r>
              <a:rPr lang="es-MX" dirty="0" err="1"/>
              <a:t>Clearance</a:t>
            </a:r>
            <a:r>
              <a:rPr lang="es-MX" dirty="0"/>
              <a:t> (espacio entre pistas): </a:t>
            </a:r>
            <a:r>
              <a:rPr lang="es-MX" b="0" dirty="0"/>
              <a:t>2.54 mm</a:t>
            </a:r>
          </a:p>
          <a:p>
            <a:pPr marL="0" indent="0">
              <a:buNone/>
            </a:pPr>
            <a:r>
              <a:rPr lang="es-MX" dirty="0"/>
              <a:t>Ancho de las pistas: </a:t>
            </a:r>
            <a:r>
              <a:rPr lang="es-MX" b="0" dirty="0"/>
              <a:t>0.3 mm</a:t>
            </a:r>
          </a:p>
          <a:p>
            <a:pPr marL="0" indent="0">
              <a:buNone/>
            </a:pPr>
            <a:r>
              <a:rPr lang="es-MX" dirty="0"/>
              <a:t>Diámetro min. de agujeros: </a:t>
            </a:r>
            <a:r>
              <a:rPr lang="es-MX" b="0" dirty="0"/>
              <a:t>0.254 mm </a:t>
            </a:r>
          </a:p>
          <a:p>
            <a:pPr marL="0" indent="0">
              <a:buNone/>
            </a:pPr>
            <a:r>
              <a:rPr lang="es-MX" dirty="0"/>
              <a:t>Diámetro </a:t>
            </a:r>
            <a:r>
              <a:rPr lang="es-MX" dirty="0" err="1"/>
              <a:t>max</a:t>
            </a:r>
            <a:r>
              <a:rPr lang="es-MX" dirty="0"/>
              <a:t>. de agujeros: </a:t>
            </a:r>
            <a:r>
              <a:rPr lang="es-MX" b="0" dirty="0"/>
              <a:t>5 mm </a:t>
            </a:r>
          </a:p>
          <a:p>
            <a:pPr marL="0" indent="0">
              <a:buNone/>
            </a:pPr>
            <a:r>
              <a:rPr lang="es-MX" dirty="0"/>
              <a:t>Diámetro interno de </a:t>
            </a:r>
            <a:r>
              <a:rPr lang="es-MX" dirty="0" err="1"/>
              <a:t>vias</a:t>
            </a:r>
            <a:r>
              <a:rPr lang="es-MX" dirty="0"/>
              <a:t>: </a:t>
            </a:r>
            <a:r>
              <a:rPr lang="es-MX" b="0" dirty="0"/>
              <a:t>0.3 mm </a:t>
            </a:r>
          </a:p>
          <a:p>
            <a:pPr marL="0" indent="0">
              <a:buNone/>
            </a:pPr>
            <a:r>
              <a:rPr lang="es-MX" dirty="0"/>
              <a:t>Diámetro externo de </a:t>
            </a:r>
            <a:r>
              <a:rPr lang="es-MX" dirty="0" err="1"/>
              <a:t>vias</a:t>
            </a:r>
            <a:r>
              <a:rPr lang="es-MX" dirty="0"/>
              <a:t>: </a:t>
            </a:r>
            <a:r>
              <a:rPr lang="es-MX" b="0" dirty="0"/>
              <a:t>0.6 mm </a:t>
            </a:r>
          </a:p>
          <a:p>
            <a:pPr marL="0" indent="0">
              <a:buNone/>
            </a:pPr>
            <a:endParaRPr lang="es-MX" dirty="0"/>
          </a:p>
          <a:p>
            <a:pPr marL="0" indent="0">
              <a:buNone/>
            </a:pPr>
            <a:r>
              <a:rPr lang="es-MX" b="0" dirty="0"/>
              <a:t>Se optó por colocar cada fototransistor en un ángulo de 45°, formando una matriz cuadrada.</a:t>
            </a:r>
          </a:p>
          <a:p>
            <a:pPr marL="0" indent="0">
              <a:buNone/>
            </a:pPr>
            <a:endParaRPr lang="es-MX" dirty="0"/>
          </a:p>
          <a:p>
            <a:pPr marL="0" indent="0">
              <a:buNone/>
            </a:pPr>
            <a:endParaRPr lang="es-MX" dirty="0"/>
          </a:p>
        </p:txBody>
      </p:sp>
      <p:sp>
        <p:nvSpPr>
          <p:cNvPr id="4" name="Marcador de fecha 3">
            <a:extLst>
              <a:ext uri="{FF2B5EF4-FFF2-40B4-BE49-F238E27FC236}">
                <a16:creationId xmlns:a16="http://schemas.microsoft.com/office/drawing/2014/main" id="{2E8873F6-0A41-7045-8F77-A8F34D8C9F0A}"/>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E0CC6EB-475C-F0BC-2535-2A7CAC2A6FE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0516D054-6E71-91A7-F8A9-9B70DFF740E9}"/>
              </a:ext>
            </a:extLst>
          </p:cNvPr>
          <p:cNvSpPr>
            <a:spLocks noGrp="1"/>
          </p:cNvSpPr>
          <p:nvPr>
            <p:ph type="sldNum" sz="quarter" idx="12"/>
          </p:nvPr>
        </p:nvSpPr>
        <p:spPr/>
        <p:txBody>
          <a:bodyPr/>
          <a:lstStyle/>
          <a:p>
            <a:fld id="{36B5EA5A-BC32-A742-B11B-8E7414D5B535}" type="slidenum">
              <a:rPr lang="en-US" smtClean="0"/>
              <a:pPr/>
              <a:t>44</a:t>
            </a:fld>
            <a:endParaRPr lang="en-US" dirty="0"/>
          </a:p>
        </p:txBody>
      </p:sp>
    </p:spTree>
    <p:extLst>
      <p:ext uri="{BB962C8B-B14F-4D97-AF65-F5344CB8AC3E}">
        <p14:creationId xmlns:p14="http://schemas.microsoft.com/office/powerpoint/2010/main" val="163006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5E91EE38-A51A-618E-1445-82A504C1C4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07988" y="388700"/>
            <a:ext cx="5400000" cy="5400000"/>
          </a:xfrm>
        </p:spPr>
      </p:pic>
      <p:sp>
        <p:nvSpPr>
          <p:cNvPr id="4" name="Marcador de fecha 3">
            <a:extLst>
              <a:ext uri="{FF2B5EF4-FFF2-40B4-BE49-F238E27FC236}">
                <a16:creationId xmlns:a16="http://schemas.microsoft.com/office/drawing/2014/main" id="{E9CD069A-E3FC-6622-CE28-09C9E666F7E2}"/>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930783DB-670B-5378-CF98-EC9AA8C4DEC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86F9B498-BD8C-9D2C-82A5-4782C82F21C5}"/>
              </a:ext>
            </a:extLst>
          </p:cNvPr>
          <p:cNvSpPr>
            <a:spLocks noGrp="1"/>
          </p:cNvSpPr>
          <p:nvPr>
            <p:ph type="sldNum" sz="quarter" idx="12"/>
          </p:nvPr>
        </p:nvSpPr>
        <p:spPr/>
        <p:txBody>
          <a:bodyPr/>
          <a:lstStyle/>
          <a:p>
            <a:fld id="{36B5EA5A-BC32-A742-B11B-8E7414D5B535}" type="slidenum">
              <a:rPr lang="en-US" smtClean="0"/>
              <a:pPr/>
              <a:t>45</a:t>
            </a:fld>
            <a:endParaRPr lang="en-US" dirty="0"/>
          </a:p>
        </p:txBody>
      </p:sp>
      <p:pic>
        <p:nvPicPr>
          <p:cNvPr id="10" name="Imagen 9">
            <a:extLst>
              <a:ext uri="{FF2B5EF4-FFF2-40B4-BE49-F238E27FC236}">
                <a16:creationId xmlns:a16="http://schemas.microsoft.com/office/drawing/2014/main" id="{F2690DF6-A368-A938-1AFE-0FD6B9E5DF4C}"/>
              </a:ext>
            </a:extLst>
          </p:cNvPr>
          <p:cNvPicPr>
            <a:picLocks noChangeAspect="1"/>
          </p:cNvPicPr>
          <p:nvPr/>
        </p:nvPicPr>
        <p:blipFill>
          <a:blip r:embed="rId4"/>
          <a:stretch>
            <a:fillRect/>
          </a:stretch>
        </p:blipFill>
        <p:spPr>
          <a:xfrm>
            <a:off x="6388800" y="388700"/>
            <a:ext cx="5400000" cy="5400000"/>
          </a:xfrm>
          <a:prstGeom prst="rect">
            <a:avLst/>
          </a:prstGeom>
        </p:spPr>
      </p:pic>
      <p:sp>
        <p:nvSpPr>
          <p:cNvPr id="11" name="CuadroTexto 10">
            <a:extLst>
              <a:ext uri="{FF2B5EF4-FFF2-40B4-BE49-F238E27FC236}">
                <a16:creationId xmlns:a16="http://schemas.microsoft.com/office/drawing/2014/main" id="{6FB976A5-9F06-0B91-EAB1-EDC2BA43BD14}"/>
              </a:ext>
            </a:extLst>
          </p:cNvPr>
          <p:cNvSpPr txBox="1"/>
          <p:nvPr/>
        </p:nvSpPr>
        <p:spPr>
          <a:xfrm>
            <a:off x="2666360" y="5877609"/>
            <a:ext cx="883255" cy="323165"/>
          </a:xfrm>
          <a:prstGeom prst="rect">
            <a:avLst/>
          </a:prstGeom>
          <a:noFill/>
        </p:spPr>
        <p:txBody>
          <a:bodyPr wrap="none" lIns="0" tIns="0" rIns="0" bIns="0" rtlCol="0">
            <a:spAutoFit/>
          </a:bodyPr>
          <a:lstStyle/>
          <a:p>
            <a:pPr algn="l"/>
            <a:r>
              <a:rPr lang="es-MX" sz="2100" b="1" dirty="0" err="1">
                <a:solidFill>
                  <a:schemeClr val="bg2">
                    <a:lumMod val="10000"/>
                  </a:schemeClr>
                </a:solidFill>
              </a:rPr>
              <a:t>Layout</a:t>
            </a:r>
            <a:endParaRPr lang="es-MX" sz="2100" b="1" dirty="0">
              <a:solidFill>
                <a:schemeClr val="bg2">
                  <a:lumMod val="10000"/>
                </a:schemeClr>
              </a:solidFill>
            </a:endParaRPr>
          </a:p>
        </p:txBody>
      </p:sp>
      <p:sp>
        <p:nvSpPr>
          <p:cNvPr id="12" name="CuadroTexto 11">
            <a:extLst>
              <a:ext uri="{FF2B5EF4-FFF2-40B4-BE49-F238E27FC236}">
                <a16:creationId xmlns:a16="http://schemas.microsoft.com/office/drawing/2014/main" id="{484739F2-F954-F42D-6225-E78ABFAD9C31}"/>
              </a:ext>
            </a:extLst>
          </p:cNvPr>
          <p:cNvSpPr txBox="1"/>
          <p:nvPr/>
        </p:nvSpPr>
        <p:spPr>
          <a:xfrm>
            <a:off x="8407524" y="5877610"/>
            <a:ext cx="1362552" cy="323165"/>
          </a:xfrm>
          <a:prstGeom prst="rect">
            <a:avLst/>
          </a:prstGeom>
          <a:noFill/>
        </p:spPr>
        <p:txBody>
          <a:bodyPr wrap="none" lIns="0" tIns="0" rIns="0" bIns="0" rtlCol="0">
            <a:spAutoFit/>
          </a:bodyPr>
          <a:lstStyle/>
          <a:p>
            <a:pPr algn="l"/>
            <a:r>
              <a:rPr lang="es-MX" sz="2100" b="1" dirty="0">
                <a:solidFill>
                  <a:schemeClr val="bg2">
                    <a:lumMod val="10000"/>
                  </a:schemeClr>
                </a:solidFill>
              </a:rPr>
              <a:t>Modelo 3D</a:t>
            </a:r>
          </a:p>
        </p:txBody>
      </p:sp>
    </p:spTree>
    <p:extLst>
      <p:ext uri="{BB962C8B-B14F-4D97-AF65-F5344CB8AC3E}">
        <p14:creationId xmlns:p14="http://schemas.microsoft.com/office/powerpoint/2010/main" val="661336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858AA2-B6F7-A55F-BF18-89862F5EBCC5}"/>
              </a:ext>
            </a:extLst>
          </p:cNvPr>
          <p:cNvSpPr>
            <a:spLocks noGrp="1"/>
          </p:cNvSpPr>
          <p:nvPr>
            <p:ph type="title"/>
          </p:nvPr>
        </p:nvSpPr>
        <p:spPr>
          <a:xfrm>
            <a:off x="407988" y="373593"/>
            <a:ext cx="11376025" cy="1065742"/>
          </a:xfrm>
        </p:spPr>
        <p:txBody>
          <a:bodyPr anchor="t">
            <a:normAutofit/>
          </a:bodyPr>
          <a:lstStyle/>
          <a:p>
            <a:r>
              <a:rPr lang="es-MX" dirty="0"/>
              <a:t>Fabricación</a:t>
            </a:r>
          </a:p>
        </p:txBody>
      </p:sp>
      <p:sp>
        <p:nvSpPr>
          <p:cNvPr id="2" name="Marcador de contenido 1">
            <a:extLst>
              <a:ext uri="{FF2B5EF4-FFF2-40B4-BE49-F238E27FC236}">
                <a16:creationId xmlns:a16="http://schemas.microsoft.com/office/drawing/2014/main" id="{DCECBEC2-7ABD-DCAE-F215-683CDB3D1CBA}"/>
              </a:ext>
            </a:extLst>
          </p:cNvPr>
          <p:cNvSpPr>
            <a:spLocks noGrp="1"/>
          </p:cNvSpPr>
          <p:nvPr>
            <p:ph sz="half" idx="1"/>
          </p:nvPr>
        </p:nvSpPr>
        <p:spPr>
          <a:xfrm>
            <a:off x="407989" y="1592263"/>
            <a:ext cx="5616574" cy="4608512"/>
          </a:xfrm>
        </p:spPr>
        <p:txBody>
          <a:bodyPr>
            <a:normAutofit/>
          </a:bodyPr>
          <a:lstStyle/>
          <a:p>
            <a:r>
              <a:rPr lang="es-MX" b="0" dirty="0"/>
              <a:t>La tarjeta y el </a:t>
            </a:r>
            <a:r>
              <a:rPr lang="es-MX" b="0" dirty="0" err="1"/>
              <a:t>stencil</a:t>
            </a:r>
            <a:r>
              <a:rPr lang="es-MX" b="0" dirty="0"/>
              <a:t> fueron mandados a fabricar con </a:t>
            </a:r>
            <a:r>
              <a:rPr lang="es-MX" dirty="0"/>
              <a:t>JLCPCB</a:t>
            </a:r>
            <a:endParaRPr lang="es-MX" b="0" dirty="0"/>
          </a:p>
          <a:p>
            <a:r>
              <a:rPr lang="es-MX" b="0" dirty="0"/>
              <a:t>La PCB diseñada:</a:t>
            </a:r>
          </a:p>
          <a:p>
            <a:pPr marL="342900" indent="-342900">
              <a:buFont typeface="Arial" panose="020B0604020202020204" pitchFamily="34" charset="0"/>
              <a:buChar char="•"/>
            </a:pPr>
            <a:r>
              <a:rPr lang="es-MX" dirty="0"/>
              <a:t>Dimensiones: 40x40 mm</a:t>
            </a:r>
          </a:p>
          <a:p>
            <a:pPr marL="342900" indent="-342900">
              <a:buFont typeface="Arial" panose="020B0604020202020204" pitchFamily="34" charset="0"/>
              <a:buChar char="•"/>
            </a:pPr>
            <a:r>
              <a:rPr lang="es-MX" dirty="0"/>
              <a:t>2 capas</a:t>
            </a:r>
          </a:p>
          <a:p>
            <a:pPr marL="342900" indent="-342900">
              <a:buFont typeface="Arial" panose="020B0604020202020204" pitchFamily="34" charset="0"/>
              <a:buChar char="•"/>
            </a:pPr>
            <a:r>
              <a:rPr lang="es-MX" dirty="0"/>
              <a:t>Grosor de 1.6 mm</a:t>
            </a:r>
          </a:p>
          <a:p>
            <a:pPr marL="342900" indent="-342900">
              <a:buFont typeface="Arial" panose="020B0604020202020204" pitchFamily="34" charset="0"/>
              <a:buChar char="•"/>
            </a:pPr>
            <a:r>
              <a:rPr lang="es-MX" dirty="0"/>
              <a:t>Fabricada en material FR-4.</a:t>
            </a:r>
          </a:p>
        </p:txBody>
      </p:sp>
      <p:pic>
        <p:nvPicPr>
          <p:cNvPr id="8" name="Imagen 7" descr="Interfaz de usuario gráfica, Texto, Aplicación, Código QR&#10;&#10;Descripción generada automáticamente">
            <a:extLst>
              <a:ext uri="{FF2B5EF4-FFF2-40B4-BE49-F238E27FC236}">
                <a16:creationId xmlns:a16="http://schemas.microsoft.com/office/drawing/2014/main" id="{421533D6-CA08-FB3D-CED2-8117322BC324}"/>
              </a:ext>
            </a:extLst>
          </p:cNvPr>
          <p:cNvPicPr>
            <a:picLocks noChangeAspect="1"/>
          </p:cNvPicPr>
          <p:nvPr/>
        </p:nvPicPr>
        <p:blipFill>
          <a:blip r:embed="rId2"/>
          <a:srcRect t="10940" b="36288"/>
          <a:stretch/>
        </p:blipFill>
        <p:spPr>
          <a:xfrm>
            <a:off x="7025640" y="368300"/>
            <a:ext cx="4093114" cy="2880000"/>
          </a:xfrm>
          <a:prstGeom prst="rect">
            <a:avLst/>
          </a:prstGeom>
          <a:noFill/>
        </p:spPr>
      </p:pic>
      <p:sp>
        <p:nvSpPr>
          <p:cNvPr id="4" name="Marcador de fecha 3">
            <a:extLst>
              <a:ext uri="{FF2B5EF4-FFF2-40B4-BE49-F238E27FC236}">
                <a16:creationId xmlns:a16="http://schemas.microsoft.com/office/drawing/2014/main" id="{F90FA85D-0C53-040A-BEB4-B05A045BAE6D}"/>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1F0741A3-A125-E00C-0C93-524FD09C7C1C}"/>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70C54CD7-994A-9AF0-6BF7-BB2277B49526}"/>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46</a:t>
            </a:fld>
            <a:endParaRPr lang="en-US"/>
          </a:p>
        </p:txBody>
      </p:sp>
      <p:pic>
        <p:nvPicPr>
          <p:cNvPr id="10" name="Imagen 9" descr="Imagen de la pantalla de una ventana&#10;&#10;Descripción generada automáticamente con confianza media">
            <a:extLst>
              <a:ext uri="{FF2B5EF4-FFF2-40B4-BE49-F238E27FC236}">
                <a16:creationId xmlns:a16="http://schemas.microsoft.com/office/drawing/2014/main" id="{D546D9C2-8B11-B3D1-5560-9359C83BAE56}"/>
              </a:ext>
            </a:extLst>
          </p:cNvPr>
          <p:cNvPicPr>
            <a:picLocks noChangeAspect="1"/>
          </p:cNvPicPr>
          <p:nvPr/>
        </p:nvPicPr>
        <p:blipFill>
          <a:blip r:embed="rId3"/>
          <a:srcRect l="8454" r="15319" b="2765"/>
          <a:stretch/>
        </p:blipFill>
        <p:spPr>
          <a:xfrm>
            <a:off x="7025640" y="3320775"/>
            <a:ext cx="4093114" cy="2880000"/>
          </a:xfrm>
          <a:prstGeom prst="rect">
            <a:avLst/>
          </a:prstGeom>
        </p:spPr>
      </p:pic>
    </p:spTree>
    <p:extLst>
      <p:ext uri="{BB962C8B-B14F-4D97-AF65-F5344CB8AC3E}">
        <p14:creationId xmlns:p14="http://schemas.microsoft.com/office/powerpoint/2010/main" val="141552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C98578C-006B-4775-3C74-41471E5661EF}"/>
              </a:ext>
            </a:extLst>
          </p:cNvPr>
          <p:cNvSpPr>
            <a:spLocks noGrp="1"/>
          </p:cNvSpPr>
          <p:nvPr>
            <p:ph idx="1"/>
          </p:nvPr>
        </p:nvSpPr>
        <p:spPr>
          <a:xfrm>
            <a:off x="407988" y="1462233"/>
            <a:ext cx="11376024" cy="1280734"/>
          </a:xfrm>
        </p:spPr>
        <p:txBody>
          <a:bodyPr/>
          <a:lstStyle/>
          <a:p>
            <a:r>
              <a:rPr lang="es-MX" b="0" dirty="0"/>
              <a:t>El ensamble de la tarjeta fue llevado a cabo por </a:t>
            </a:r>
            <a:r>
              <a:rPr lang="es-MX" dirty="0" err="1"/>
              <a:t>Intesc</a:t>
            </a:r>
            <a:r>
              <a:rPr lang="es-MX" b="0" dirty="0"/>
              <a:t>, empresa especializada en el sector.</a:t>
            </a:r>
          </a:p>
          <a:p>
            <a:r>
              <a:rPr lang="es-MX" b="0" dirty="0" err="1"/>
              <a:t>Intesc</a:t>
            </a:r>
            <a:r>
              <a:rPr lang="es-MX" b="0" dirty="0"/>
              <a:t> cuenta con el equipo adecuado para garantizar ensamblajes de alta calidad.</a:t>
            </a:r>
          </a:p>
        </p:txBody>
      </p:sp>
      <p:sp>
        <p:nvSpPr>
          <p:cNvPr id="3" name="Título 2">
            <a:extLst>
              <a:ext uri="{FF2B5EF4-FFF2-40B4-BE49-F238E27FC236}">
                <a16:creationId xmlns:a16="http://schemas.microsoft.com/office/drawing/2014/main" id="{B8AAA730-10A2-A7D2-5879-393900F1D0E4}"/>
              </a:ext>
            </a:extLst>
          </p:cNvPr>
          <p:cNvSpPr>
            <a:spLocks noGrp="1"/>
          </p:cNvSpPr>
          <p:nvPr>
            <p:ph type="title"/>
          </p:nvPr>
        </p:nvSpPr>
        <p:spPr/>
        <p:txBody>
          <a:bodyPr/>
          <a:lstStyle/>
          <a:p>
            <a:r>
              <a:rPr lang="es-MX" dirty="0"/>
              <a:t>Ensamble de PCB</a:t>
            </a:r>
          </a:p>
        </p:txBody>
      </p:sp>
      <p:sp>
        <p:nvSpPr>
          <p:cNvPr id="4" name="Marcador de fecha 3">
            <a:extLst>
              <a:ext uri="{FF2B5EF4-FFF2-40B4-BE49-F238E27FC236}">
                <a16:creationId xmlns:a16="http://schemas.microsoft.com/office/drawing/2014/main" id="{D99A8C45-FCA5-049E-A7D8-4BC716A433F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4C6ADF1-3D95-9B4A-4D10-DA995AB65A4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690A796B-9EB9-2239-C5AF-709D2503AD2A}"/>
              </a:ext>
            </a:extLst>
          </p:cNvPr>
          <p:cNvSpPr>
            <a:spLocks noGrp="1"/>
          </p:cNvSpPr>
          <p:nvPr>
            <p:ph type="sldNum" sz="quarter" idx="12"/>
          </p:nvPr>
        </p:nvSpPr>
        <p:spPr/>
        <p:txBody>
          <a:bodyPr/>
          <a:lstStyle/>
          <a:p>
            <a:fld id="{36B5EA5A-BC32-A742-B11B-8E7414D5B535}" type="slidenum">
              <a:rPr lang="en-US" smtClean="0"/>
              <a:pPr/>
              <a:t>47</a:t>
            </a:fld>
            <a:endParaRPr lang="en-US" dirty="0"/>
          </a:p>
        </p:txBody>
      </p:sp>
      <p:pic>
        <p:nvPicPr>
          <p:cNvPr id="8" name="Imagen 7" descr="Un circuito electrónico&#10;&#10;Descripción generada automáticamente con confianza baja">
            <a:extLst>
              <a:ext uri="{FF2B5EF4-FFF2-40B4-BE49-F238E27FC236}">
                <a16:creationId xmlns:a16="http://schemas.microsoft.com/office/drawing/2014/main" id="{3B1A196E-BC60-522D-4D3D-E43F6B959D6D}"/>
              </a:ext>
            </a:extLst>
          </p:cNvPr>
          <p:cNvPicPr>
            <a:picLocks noChangeAspect="1"/>
          </p:cNvPicPr>
          <p:nvPr/>
        </p:nvPicPr>
        <p:blipFill>
          <a:blip r:embed="rId2"/>
          <a:srcRect l="3886" t="20988" r="8195" b="14181"/>
          <a:stretch/>
        </p:blipFill>
        <p:spPr>
          <a:xfrm>
            <a:off x="1844296" y="2592348"/>
            <a:ext cx="3661575" cy="3600000"/>
          </a:xfrm>
          <a:prstGeom prst="rect">
            <a:avLst/>
          </a:prstGeom>
        </p:spPr>
      </p:pic>
      <p:pic>
        <p:nvPicPr>
          <p:cNvPr id="10" name="Imagen 9" descr="Imagen que contiene circuito&#10;&#10;Descripción generada automáticamente">
            <a:extLst>
              <a:ext uri="{FF2B5EF4-FFF2-40B4-BE49-F238E27FC236}">
                <a16:creationId xmlns:a16="http://schemas.microsoft.com/office/drawing/2014/main" id="{67B9CD9A-6893-822D-EE33-46DABB5457C7}"/>
              </a:ext>
            </a:extLst>
          </p:cNvPr>
          <p:cNvPicPr>
            <a:picLocks noChangeAspect="1"/>
          </p:cNvPicPr>
          <p:nvPr/>
        </p:nvPicPr>
        <p:blipFill>
          <a:blip r:embed="rId3"/>
          <a:srcRect t="32801" r="3451" b="3515"/>
          <a:stretch/>
        </p:blipFill>
        <p:spPr>
          <a:xfrm>
            <a:off x="6686131" y="2592348"/>
            <a:ext cx="4093394" cy="3600000"/>
          </a:xfrm>
          <a:prstGeom prst="rect">
            <a:avLst/>
          </a:prstGeom>
        </p:spPr>
      </p:pic>
    </p:spTree>
    <p:extLst>
      <p:ext uri="{BB962C8B-B14F-4D97-AF65-F5344CB8AC3E}">
        <p14:creationId xmlns:p14="http://schemas.microsoft.com/office/powerpoint/2010/main" val="2525501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8BCBC78-B6B8-E0DF-5C49-102ECB78E9CD}"/>
              </a:ext>
            </a:extLst>
          </p:cNvPr>
          <p:cNvSpPr>
            <a:spLocks noGrp="1"/>
          </p:cNvSpPr>
          <p:nvPr>
            <p:ph idx="1"/>
          </p:nvPr>
        </p:nvSpPr>
        <p:spPr/>
        <p:txBody>
          <a:bodyPr/>
          <a:lstStyle/>
          <a:p>
            <a:endParaRPr lang="es-MX"/>
          </a:p>
        </p:txBody>
      </p:sp>
      <p:sp>
        <p:nvSpPr>
          <p:cNvPr id="3" name="Título 2">
            <a:extLst>
              <a:ext uri="{FF2B5EF4-FFF2-40B4-BE49-F238E27FC236}">
                <a16:creationId xmlns:a16="http://schemas.microsoft.com/office/drawing/2014/main" id="{A6F85D4B-4CDA-A8E7-583E-8F1E35C2721C}"/>
              </a:ext>
            </a:extLst>
          </p:cNvPr>
          <p:cNvSpPr>
            <a:spLocks noGrp="1"/>
          </p:cNvSpPr>
          <p:nvPr>
            <p:ph type="title"/>
          </p:nvPr>
        </p:nvSpPr>
        <p:spPr/>
        <p:txBody>
          <a:bodyPr/>
          <a:lstStyle/>
          <a:p>
            <a:r>
              <a:rPr lang="es-MX" dirty="0"/>
              <a:t>Sistema de adquisición de datos para la obtención de imágenes</a:t>
            </a:r>
          </a:p>
        </p:txBody>
      </p:sp>
      <p:sp>
        <p:nvSpPr>
          <p:cNvPr id="4" name="Marcador de fecha 3">
            <a:extLst>
              <a:ext uri="{FF2B5EF4-FFF2-40B4-BE49-F238E27FC236}">
                <a16:creationId xmlns:a16="http://schemas.microsoft.com/office/drawing/2014/main" id="{731CF0E8-355E-D5ED-2093-AD4D16D2F3A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BE6D846-5A8B-D7A0-1A93-7FDC1B2606E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4BF1BD9-67FC-D181-0AA8-1B03F7E973CB}"/>
              </a:ext>
            </a:extLst>
          </p:cNvPr>
          <p:cNvSpPr>
            <a:spLocks noGrp="1"/>
          </p:cNvSpPr>
          <p:nvPr>
            <p:ph type="sldNum" sz="quarter" idx="12"/>
          </p:nvPr>
        </p:nvSpPr>
        <p:spPr/>
        <p:txBody>
          <a:bodyPr/>
          <a:lstStyle/>
          <a:p>
            <a:fld id="{36B5EA5A-BC32-A742-B11B-8E7414D5B535}" type="slidenum">
              <a:rPr lang="en-US" smtClean="0"/>
              <a:pPr/>
              <a:t>48</a:t>
            </a:fld>
            <a:endParaRPr lang="en-US" dirty="0"/>
          </a:p>
        </p:txBody>
      </p:sp>
    </p:spTree>
    <p:extLst>
      <p:ext uri="{BB962C8B-B14F-4D97-AF65-F5344CB8AC3E}">
        <p14:creationId xmlns:p14="http://schemas.microsoft.com/office/powerpoint/2010/main" val="2127074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Resultados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49</a:t>
            </a:fld>
            <a:endParaRPr lang="en-US" dirty="0"/>
          </a:p>
        </p:txBody>
      </p:sp>
    </p:spTree>
    <p:extLst>
      <p:ext uri="{BB962C8B-B14F-4D97-AF65-F5344CB8AC3E}">
        <p14:creationId xmlns:p14="http://schemas.microsoft.com/office/powerpoint/2010/main" val="184598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76025" cy="4608512"/>
          </a:xfrm>
        </p:spPr>
        <p:txBody>
          <a:bodyPr/>
          <a:lstStyle/>
          <a:p>
            <a:pPr marL="0" indent="0" algn="just">
              <a:buNone/>
            </a:pPr>
            <a:r>
              <a:rPr lang="es-MX" noProof="0" dirty="0"/>
              <a:t>La radiación electromagnética es la emisión y transmisión de energía en forma de ondas electromagnéticas</a:t>
            </a:r>
            <a:r>
              <a:rPr lang="es-MX" b="0" noProof="0" dirty="0"/>
              <a:t>. El espectro electromagnético es una representación de los diversos tipos de radiación existentes, en él se definen los intervalos de longitudes de onda o frecuencia que cada una de ellas abarca.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Electromagnética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5</a:t>
            </a:fld>
            <a:endParaRPr lang="en-US" dirty="0"/>
          </a:p>
        </p:txBody>
      </p:sp>
      <p:pic>
        <p:nvPicPr>
          <p:cNvPr id="8" name="Picture 7" descr="A screenshot of a computer screen&#10;&#10;Description automatically generated">
            <a:extLst>
              <a:ext uri="{FF2B5EF4-FFF2-40B4-BE49-F238E27FC236}">
                <a16:creationId xmlns:a16="http://schemas.microsoft.com/office/drawing/2014/main" id="{A0C10A44-37EF-3772-601B-36ACBD2FBB51}"/>
              </a:ext>
            </a:extLst>
          </p:cNvPr>
          <p:cNvPicPr>
            <a:picLocks noChangeAspect="1"/>
          </p:cNvPicPr>
          <p:nvPr/>
        </p:nvPicPr>
        <p:blipFill>
          <a:blip r:embed="rId3"/>
          <a:stretch>
            <a:fillRect/>
          </a:stretch>
        </p:blipFill>
        <p:spPr>
          <a:xfrm>
            <a:off x="2584119" y="3115826"/>
            <a:ext cx="7023761" cy="3049389"/>
          </a:xfrm>
          <a:prstGeom prst="rect">
            <a:avLst/>
          </a:prstGeom>
        </p:spPr>
      </p:pic>
    </p:spTree>
    <p:extLst>
      <p:ext uri="{BB962C8B-B14F-4D97-AF65-F5344CB8AC3E}">
        <p14:creationId xmlns:p14="http://schemas.microsoft.com/office/powerpoint/2010/main" val="286582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protocolo SPI</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50</a:t>
            </a:fld>
            <a:endParaRPr lang="en-US" dirty="0"/>
          </a:p>
        </p:txBody>
      </p:sp>
      <p:sp>
        <p:nvSpPr>
          <p:cNvPr id="27" name="Marcador de contenido 26">
            <a:extLst>
              <a:ext uri="{FF2B5EF4-FFF2-40B4-BE49-F238E27FC236}">
                <a16:creationId xmlns:a16="http://schemas.microsoft.com/office/drawing/2014/main" id="{36F18524-0B83-E725-2058-C633F0A5D3A4}"/>
              </a:ext>
            </a:extLst>
          </p:cNvPr>
          <p:cNvSpPr>
            <a:spLocks noGrp="1"/>
          </p:cNvSpPr>
          <p:nvPr>
            <p:ph sz="half" idx="1"/>
          </p:nvPr>
        </p:nvSpPr>
        <p:spPr>
          <a:xfrm>
            <a:off x="407987" y="1592264"/>
            <a:ext cx="6065384" cy="4608512"/>
          </a:xfrm>
        </p:spPr>
        <p:txBody>
          <a:bodyPr/>
          <a:lstStyle/>
          <a:p>
            <a:pPr marL="342900" indent="-342900">
              <a:buFont typeface="Arial" panose="020B0604020202020204" pitchFamily="34" charset="0"/>
              <a:buChar char="•"/>
            </a:pPr>
            <a:r>
              <a:rPr lang="es-MX" dirty="0"/>
              <a:t>ADC (Lectura y escritura)</a:t>
            </a:r>
          </a:p>
          <a:p>
            <a:r>
              <a:rPr lang="es-MX" b="0" dirty="0"/>
              <a:t>Una conversión completa requiere 25 ciclos de </a:t>
            </a:r>
            <a:r>
              <a:rPr lang="es-MX" b="0" dirty="0" err="1"/>
              <a:t>dclk</a:t>
            </a:r>
            <a:r>
              <a:rPr lang="es-MX" b="0" dirty="0"/>
              <a:t>.</a:t>
            </a:r>
          </a:p>
          <a:p>
            <a:r>
              <a:rPr lang="es-MX" b="0" dirty="0"/>
              <a:t>	8 ciclos: configuración del ADC.</a:t>
            </a:r>
          </a:p>
          <a:p>
            <a:r>
              <a:rPr lang="es-MX" b="0" dirty="0"/>
              <a:t>	1 ciclo de espera.</a:t>
            </a:r>
          </a:p>
          <a:p>
            <a:r>
              <a:rPr lang="es-MX" b="0" dirty="0"/>
              <a:t>	16 ciclos: conversión de datos</a:t>
            </a:r>
          </a:p>
          <a:p>
            <a:endParaRPr lang="es-MX" b="0" dirty="0"/>
          </a:p>
          <a:p>
            <a:r>
              <a:rPr lang="es-MX" b="0" dirty="0"/>
              <a:t>Prueba No.1: Conectar potenciómetro al canal 0, configurado para obtener 2V.</a:t>
            </a:r>
          </a:p>
          <a:p>
            <a:r>
              <a:rPr lang="es-MX" b="0" dirty="0"/>
              <a:t>Prueba No. 2: Aplicar 3.3V, proveniente de la tarjeta </a:t>
            </a:r>
            <a:r>
              <a:rPr lang="es-MX" b="0" dirty="0" err="1"/>
              <a:t>Basys</a:t>
            </a:r>
            <a:r>
              <a:rPr lang="es-MX" b="0" dirty="0"/>
              <a:t> 3.</a:t>
            </a:r>
          </a:p>
          <a:p>
            <a:endParaRPr lang="es-MX" dirty="0"/>
          </a:p>
        </p:txBody>
      </p:sp>
      <p:pic>
        <p:nvPicPr>
          <p:cNvPr id="28" name="Marcador de contenido 24" descr="Un circuito electrónico sobre una mesa&#10;&#10;Descripción generada automáticamente con confianza media">
            <a:extLst>
              <a:ext uri="{FF2B5EF4-FFF2-40B4-BE49-F238E27FC236}">
                <a16:creationId xmlns:a16="http://schemas.microsoft.com/office/drawing/2014/main" id="{F36BB128-A424-C19D-BDCE-79F29AC7D9E3}"/>
              </a:ext>
            </a:extLst>
          </p:cNvPr>
          <p:cNvPicPr>
            <a:picLocks noChangeAspect="1"/>
          </p:cNvPicPr>
          <p:nvPr/>
        </p:nvPicPr>
        <p:blipFill>
          <a:blip r:embed="rId2"/>
          <a:stretch>
            <a:fillRect/>
          </a:stretch>
        </p:blipFill>
        <p:spPr>
          <a:xfrm>
            <a:off x="6760499" y="2321628"/>
            <a:ext cx="4921212" cy="3005320"/>
          </a:xfrm>
          <a:prstGeom prst="rect">
            <a:avLst/>
          </a:prstGeom>
        </p:spPr>
      </p:pic>
    </p:spTree>
    <p:extLst>
      <p:ext uri="{BB962C8B-B14F-4D97-AF65-F5344CB8AC3E}">
        <p14:creationId xmlns:p14="http://schemas.microsoft.com/office/powerpoint/2010/main" val="576672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Verificación en osciloscopio</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51</a:t>
            </a:fld>
            <a:endParaRPr lang="en-US" dirty="0"/>
          </a:p>
        </p:txBody>
      </p:sp>
      <p:pic>
        <p:nvPicPr>
          <p:cNvPr id="10" name="Marcador de contenido 9">
            <a:extLst>
              <a:ext uri="{FF2B5EF4-FFF2-40B4-BE49-F238E27FC236}">
                <a16:creationId xmlns:a16="http://schemas.microsoft.com/office/drawing/2014/main" id="{C69ABE2B-C10F-A1F4-F337-BB49821255B2}"/>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6854342" y="1088750"/>
            <a:ext cx="3840000" cy="2880000"/>
          </a:xfrm>
        </p:spPr>
      </p:pic>
      <p:pic>
        <p:nvPicPr>
          <p:cNvPr id="11" name="Marcador de contenido 8">
            <a:extLst>
              <a:ext uri="{FF2B5EF4-FFF2-40B4-BE49-F238E27FC236}">
                <a16:creationId xmlns:a16="http://schemas.microsoft.com/office/drawing/2014/main" id="{CD2734FD-0691-BDA1-93CF-B86D595D3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7658" y="1088750"/>
            <a:ext cx="3840000" cy="2880000"/>
          </a:xfrm>
          <a:prstGeom prst="rect">
            <a:avLst/>
          </a:prstGeom>
        </p:spPr>
      </p:pic>
      <mc:AlternateContent xmlns:mc="http://schemas.openxmlformats.org/markup-compatibility/2006" xmlns:a14="http://schemas.microsoft.com/office/drawing/2010/main">
        <mc:Choice Requires="a14">
          <p:sp>
            <p:nvSpPr>
              <p:cNvPr id="13" name="Marcador de contenido 26">
                <a:extLst>
                  <a:ext uri="{FF2B5EF4-FFF2-40B4-BE49-F238E27FC236}">
                    <a16:creationId xmlns:a16="http://schemas.microsoft.com/office/drawing/2014/main" id="{BCDF917F-180B-08A5-C790-A3B3F7C71956}"/>
                  </a:ext>
                </a:extLst>
              </p:cNvPr>
              <p:cNvSpPr txBox="1">
                <a:spLocks/>
              </p:cNvSpPr>
              <p:nvPr/>
            </p:nvSpPr>
            <p:spPr>
              <a:xfrm>
                <a:off x="419560" y="3968750"/>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1001 1011 0000</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2480</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3" name="Marcador de contenido 26">
                <a:extLst>
                  <a:ext uri="{FF2B5EF4-FFF2-40B4-BE49-F238E27FC236}">
                    <a16:creationId xmlns:a16="http://schemas.microsoft.com/office/drawing/2014/main" id="{BCDF917F-180B-08A5-C790-A3B3F7C71956}"/>
                  </a:ext>
                </a:extLst>
              </p:cNvPr>
              <p:cNvSpPr txBox="1">
                <a:spLocks noRot="1" noChangeAspect="1" noMove="1" noResize="1" noEditPoints="1" noAdjustHandles="1" noChangeArrowheads="1" noChangeShapeType="1" noTextEdit="1"/>
              </p:cNvSpPr>
              <p:nvPr/>
            </p:nvSpPr>
            <p:spPr>
              <a:xfrm>
                <a:off x="419560" y="3968750"/>
                <a:ext cx="5605003" cy="2232025"/>
              </a:xfrm>
              <a:prstGeom prst="rect">
                <a:avLst/>
              </a:prstGeom>
              <a:blipFill>
                <a:blip r:embed="rId6"/>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76166D6F-46B0-B3CC-FC67-B5A32053213F}"/>
                  </a:ext>
                </a:extLst>
              </p:cNvPr>
              <p:cNvSpPr txBox="1"/>
              <p:nvPr/>
            </p:nvSpPr>
            <p:spPr>
              <a:xfrm>
                <a:off x="2447489" y="4854280"/>
                <a:ext cx="1619610"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2480</m:t>
                          </m:r>
                        </m:den>
                      </m:f>
                    </m:oMath>
                  </m:oMathPara>
                </a14:m>
                <a:endParaRPr lang="es-MX" sz="2100" dirty="0">
                  <a:solidFill>
                    <a:schemeClr val="bg2">
                      <a:lumMod val="10000"/>
                    </a:schemeClr>
                  </a:solidFill>
                </a:endParaRPr>
              </a:p>
            </p:txBody>
          </p:sp>
        </mc:Choice>
        <mc:Fallback xmlns="">
          <p:sp>
            <p:nvSpPr>
              <p:cNvPr id="15" name="CuadroTexto 14">
                <a:extLst>
                  <a:ext uri="{FF2B5EF4-FFF2-40B4-BE49-F238E27FC236}">
                    <a16:creationId xmlns:a16="http://schemas.microsoft.com/office/drawing/2014/main" id="{76166D6F-46B0-B3CC-FC67-B5A32053213F}"/>
                  </a:ext>
                </a:extLst>
              </p:cNvPr>
              <p:cNvSpPr txBox="1">
                <a:spLocks noRot="1" noChangeAspect="1" noMove="1" noResize="1" noEditPoints="1" noAdjustHandles="1" noChangeArrowheads="1" noChangeShapeType="1" noTextEdit="1"/>
              </p:cNvSpPr>
              <p:nvPr/>
            </p:nvSpPr>
            <p:spPr>
              <a:xfrm>
                <a:off x="2447489" y="4854280"/>
                <a:ext cx="1619610" cy="607154"/>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948DE78-10A1-ED13-E838-A5B71AF71200}"/>
                  </a:ext>
                </a:extLst>
              </p:cNvPr>
              <p:cNvSpPr txBox="1"/>
              <p:nvPr/>
            </p:nvSpPr>
            <p:spPr>
              <a:xfrm>
                <a:off x="2480030" y="5669522"/>
                <a:ext cx="1554528"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=1.9985</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16" name="CuadroTexto 15">
                <a:extLst>
                  <a:ext uri="{FF2B5EF4-FFF2-40B4-BE49-F238E27FC236}">
                    <a16:creationId xmlns:a16="http://schemas.microsoft.com/office/drawing/2014/main" id="{2948DE78-10A1-ED13-E838-A5B71AF71200}"/>
                  </a:ext>
                </a:extLst>
              </p:cNvPr>
              <p:cNvSpPr txBox="1">
                <a:spLocks noRot="1" noChangeAspect="1" noMove="1" noResize="1" noEditPoints="1" noAdjustHandles="1" noChangeArrowheads="1" noChangeShapeType="1" noTextEdit="1"/>
              </p:cNvSpPr>
              <p:nvPr/>
            </p:nvSpPr>
            <p:spPr>
              <a:xfrm>
                <a:off x="2480030" y="5669522"/>
                <a:ext cx="1554528" cy="323165"/>
              </a:xfrm>
              <a:prstGeom prst="rect">
                <a:avLst/>
              </a:prstGeom>
              <a:blipFill>
                <a:blip r:embed="rId8"/>
                <a:stretch>
                  <a:fillRect l="-1569" r="-2745" b="-1132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Marcador de contenido 26">
                <a:extLst>
                  <a:ext uri="{FF2B5EF4-FFF2-40B4-BE49-F238E27FC236}">
                    <a16:creationId xmlns:a16="http://schemas.microsoft.com/office/drawing/2014/main" id="{E7E0D4A6-C12A-053F-A2A5-8FA85179B641}"/>
                  </a:ext>
                </a:extLst>
              </p:cNvPr>
              <p:cNvSpPr txBox="1">
                <a:spLocks/>
              </p:cNvSpPr>
              <p:nvPr/>
            </p:nvSpPr>
            <p:spPr>
              <a:xfrm>
                <a:off x="6186374" y="3968749"/>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7" name="Marcador de contenido 26">
                <a:extLst>
                  <a:ext uri="{FF2B5EF4-FFF2-40B4-BE49-F238E27FC236}">
                    <a16:creationId xmlns:a16="http://schemas.microsoft.com/office/drawing/2014/main" id="{E7E0D4A6-C12A-053F-A2A5-8FA85179B641}"/>
                  </a:ext>
                </a:extLst>
              </p:cNvPr>
              <p:cNvSpPr txBox="1">
                <a:spLocks noRot="1" noChangeAspect="1" noMove="1" noResize="1" noEditPoints="1" noAdjustHandles="1" noChangeArrowheads="1" noChangeShapeType="1" noTextEdit="1"/>
              </p:cNvSpPr>
              <p:nvPr/>
            </p:nvSpPr>
            <p:spPr>
              <a:xfrm>
                <a:off x="6186374" y="3968749"/>
                <a:ext cx="5605003" cy="2232025"/>
              </a:xfrm>
              <a:prstGeom prst="rect">
                <a:avLst/>
              </a:prstGeom>
              <a:blipFill>
                <a:blip r:embed="rId9"/>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7FCBA96D-43C9-9850-3C6E-F8148775F1C4}"/>
                  </a:ext>
                </a:extLst>
              </p:cNvPr>
              <p:cNvSpPr txBox="1"/>
              <p:nvPr/>
            </p:nvSpPr>
            <p:spPr>
              <a:xfrm>
                <a:off x="8124901" y="4854280"/>
                <a:ext cx="1619611"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4095</m:t>
                          </m:r>
                        </m:den>
                      </m:f>
                    </m:oMath>
                  </m:oMathPara>
                </a14:m>
                <a:endParaRPr lang="es-MX" sz="2100" dirty="0">
                  <a:solidFill>
                    <a:schemeClr val="bg2">
                      <a:lumMod val="10000"/>
                    </a:schemeClr>
                  </a:solidFill>
                </a:endParaRPr>
              </a:p>
            </p:txBody>
          </p:sp>
        </mc:Choice>
        <mc:Fallback xmlns="">
          <p:sp>
            <p:nvSpPr>
              <p:cNvPr id="18" name="CuadroTexto 17">
                <a:extLst>
                  <a:ext uri="{FF2B5EF4-FFF2-40B4-BE49-F238E27FC236}">
                    <a16:creationId xmlns:a16="http://schemas.microsoft.com/office/drawing/2014/main" id="{7FCBA96D-43C9-9850-3C6E-F8148775F1C4}"/>
                  </a:ext>
                </a:extLst>
              </p:cNvPr>
              <p:cNvSpPr txBox="1">
                <a:spLocks noRot="1" noChangeAspect="1" noMove="1" noResize="1" noEditPoints="1" noAdjustHandles="1" noChangeArrowheads="1" noChangeShapeType="1" noTextEdit="1"/>
              </p:cNvSpPr>
              <p:nvPr/>
            </p:nvSpPr>
            <p:spPr>
              <a:xfrm>
                <a:off x="8124901" y="4854280"/>
                <a:ext cx="1619611" cy="607154"/>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DF1000E-B9E4-9888-C51C-B6F949155396}"/>
                  </a:ext>
                </a:extLst>
              </p:cNvPr>
              <p:cNvSpPr txBox="1"/>
              <p:nvPr/>
            </p:nvSpPr>
            <p:spPr>
              <a:xfrm>
                <a:off x="8124901" y="5669522"/>
                <a:ext cx="1107291"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20" name="CuadroTexto 19">
                <a:extLst>
                  <a:ext uri="{FF2B5EF4-FFF2-40B4-BE49-F238E27FC236}">
                    <a16:creationId xmlns:a16="http://schemas.microsoft.com/office/drawing/2014/main" id="{8DF1000E-B9E4-9888-C51C-B6F949155396}"/>
                  </a:ext>
                </a:extLst>
              </p:cNvPr>
              <p:cNvSpPr txBox="1">
                <a:spLocks noRot="1" noChangeAspect="1" noMove="1" noResize="1" noEditPoints="1" noAdjustHandles="1" noChangeArrowheads="1" noChangeShapeType="1" noTextEdit="1"/>
              </p:cNvSpPr>
              <p:nvPr/>
            </p:nvSpPr>
            <p:spPr>
              <a:xfrm>
                <a:off x="8124901" y="5669522"/>
                <a:ext cx="1107291" cy="323165"/>
              </a:xfrm>
              <a:prstGeom prst="rect">
                <a:avLst/>
              </a:prstGeom>
              <a:blipFill>
                <a:blip r:embed="rId11"/>
                <a:stretch>
                  <a:fillRect l="-2210" r="-4420" b="-11321"/>
                </a:stretch>
              </a:blipFill>
            </p:spPr>
            <p:txBody>
              <a:bodyPr/>
              <a:lstStyle/>
              <a:p>
                <a:r>
                  <a:rPr lang="es-MX">
                    <a:noFill/>
                  </a:rPr>
                  <a:t> </a:t>
                </a:r>
              </a:p>
            </p:txBody>
          </p:sp>
        </mc:Fallback>
      </mc:AlternateContent>
    </p:spTree>
    <p:extLst>
      <p:ext uri="{BB962C8B-B14F-4D97-AF65-F5344CB8AC3E}">
        <p14:creationId xmlns:p14="http://schemas.microsoft.com/office/powerpoint/2010/main" val="2190384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52</a:t>
            </a:fld>
            <a:endParaRPr lang="en-US" dirty="0"/>
          </a:p>
        </p:txBody>
      </p:sp>
      <p:pic>
        <p:nvPicPr>
          <p:cNvPr id="9" name="Marcador de contenido 8">
            <a:extLst>
              <a:ext uri="{FF2B5EF4-FFF2-40B4-BE49-F238E27FC236}">
                <a16:creationId xmlns:a16="http://schemas.microsoft.com/office/drawing/2014/main" id="{EFAB6D93-5670-DB83-4A95-42B2CA15B0B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010396" y="3429000"/>
            <a:ext cx="3840000" cy="2880000"/>
          </a:xfrm>
        </p:spPr>
      </p:pic>
      <p:pic>
        <p:nvPicPr>
          <p:cNvPr id="14" name="Marcador de contenido 13" descr="Imagen de la pantalla de un computador&#10;&#10;Descripción generada automáticamente con confianza baja">
            <a:extLst>
              <a:ext uri="{FF2B5EF4-FFF2-40B4-BE49-F238E27FC236}">
                <a16:creationId xmlns:a16="http://schemas.microsoft.com/office/drawing/2014/main" id="{01C99FA8-1C43-1155-0136-9B56BD885278}"/>
              </a:ext>
            </a:extLst>
          </p:cNvPr>
          <p:cNvPicPr>
            <a:picLocks noChangeAspect="1"/>
          </p:cNvPicPr>
          <p:nvPr/>
        </p:nvPicPr>
        <p:blipFill>
          <a:blip r:embed="rId4"/>
          <a:stretch>
            <a:fillRect/>
          </a:stretch>
        </p:blipFill>
        <p:spPr>
          <a:xfrm>
            <a:off x="6602076" y="3429000"/>
            <a:ext cx="4773600" cy="2880000"/>
          </a:xfrm>
          <a:prstGeom prst="rect">
            <a:avLst/>
          </a:prstGeom>
        </p:spPr>
      </p:pic>
      <p:sp>
        <p:nvSpPr>
          <p:cNvPr id="16" name="Marcador de contenido 26">
            <a:extLst>
              <a:ext uri="{FF2B5EF4-FFF2-40B4-BE49-F238E27FC236}">
                <a16:creationId xmlns:a16="http://schemas.microsoft.com/office/drawing/2014/main" id="{1E83171F-FE24-F00F-604B-C13E8C6356E7}"/>
              </a:ext>
            </a:extLst>
          </p:cNvPr>
          <p:cNvSpPr txBox="1">
            <a:spLocks/>
          </p:cNvSpPr>
          <p:nvPr/>
        </p:nvSpPr>
        <p:spPr>
          <a:xfrm>
            <a:off x="407988" y="379375"/>
            <a:ext cx="5616575" cy="2567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DAC (Escritura)</a:t>
            </a:r>
          </a:p>
          <a:p>
            <a:r>
              <a:rPr lang="es-MX" b="0" dirty="0"/>
              <a:t>La escritura requiere de 16 ciclos de </a:t>
            </a:r>
            <a:r>
              <a:rPr lang="es-MX" b="0" dirty="0" err="1"/>
              <a:t>sck</a:t>
            </a:r>
            <a:endParaRPr lang="es-MX" b="0" dirty="0"/>
          </a:p>
          <a:p>
            <a:r>
              <a:rPr lang="es-MX" b="0" dirty="0"/>
              <a:t>	4 ciclos: comando de configuración.</a:t>
            </a:r>
          </a:p>
          <a:p>
            <a:r>
              <a:rPr lang="es-MX" b="0" dirty="0"/>
              <a:t>	12 ciclos: transmisión de voltaje.</a:t>
            </a:r>
          </a:p>
          <a:p>
            <a:r>
              <a:rPr lang="es-MX" b="0" dirty="0"/>
              <a:t>Prueba: Asignación de voltaje en binario a salida MOSI y visualización de conversión en multímetro.	</a:t>
            </a:r>
          </a:p>
          <a:p>
            <a:endParaRPr lang="es-MX" b="0" dirty="0"/>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1B17EF50-C5F7-F744-4903-A3190FDDB8FE}"/>
                  </a:ext>
                </a:extLst>
              </p:cNvPr>
              <p:cNvSpPr txBox="1"/>
              <p:nvPr/>
            </p:nvSpPr>
            <p:spPr>
              <a:xfrm>
                <a:off x="992641" y="2962199"/>
                <a:ext cx="4447268" cy="415498"/>
              </a:xfrm>
              <a:prstGeom prst="rect">
                <a:avLst/>
              </a:prstGeom>
              <a:noFill/>
            </p:spPr>
            <p:txBody>
              <a:bodyPr wrap="square">
                <a:spAutoFit/>
              </a:bodyPr>
              <a:lstStyle/>
              <a:p>
                <a:r>
                  <a:rPr lang="es-MX" sz="2100" b="0" dirty="0">
                    <a:solidFill>
                      <a:schemeClr val="bg2">
                        <a:lumMod val="10000"/>
                      </a:schemeClr>
                    </a:solidFill>
                  </a:rPr>
                  <a:t>MOSI </a:t>
                </a:r>
                <a14:m>
                  <m:oMath xmlns:m="http://schemas.openxmlformats.org/officeDocument/2006/math">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=1001 1011 0010</m:t>
                        </m:r>
                      </m:e>
                      <m:sub>
                        <m:r>
                          <a:rPr lang="es-MX" sz="2100" b="0" i="1" smtClean="0">
                            <a:solidFill>
                              <a:schemeClr val="bg2">
                                <a:lumMod val="10000"/>
                              </a:schemeClr>
                            </a:solidFill>
                            <a:latin typeface="Cambria Math" panose="02040503050406030204" pitchFamily="18" charset="0"/>
                          </a:rPr>
                          <m:t>2</m:t>
                        </m:r>
                      </m:sub>
                    </m:sSub>
                    <m:r>
                      <a:rPr lang="es-MX" sz="2100" b="0" i="1" smtClean="0">
                        <a:solidFill>
                          <a:schemeClr val="bg2">
                            <a:lumMod val="10000"/>
                          </a:schemeClr>
                        </a:solidFill>
                        <a:latin typeface="Cambria Math" panose="02040503050406030204" pitchFamily="18" charset="0"/>
                      </a:rPr>
                      <m:t>=</m:t>
                    </m:r>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2482</m:t>
                        </m:r>
                      </m:e>
                      <m:sub>
                        <m:r>
                          <a:rPr lang="es-MX" sz="2100" b="0" i="1" smtClean="0">
                            <a:solidFill>
                              <a:schemeClr val="bg2">
                                <a:lumMod val="10000"/>
                              </a:schemeClr>
                            </a:solidFill>
                            <a:latin typeface="Cambria Math" panose="02040503050406030204" pitchFamily="18" charset="0"/>
                          </a:rPr>
                          <m:t>10</m:t>
                        </m:r>
                      </m:sub>
                    </m:sSub>
                  </m:oMath>
                </a14:m>
                <a:endParaRPr lang="es-MX" sz="2100" dirty="0">
                  <a:solidFill>
                    <a:schemeClr val="bg2">
                      <a:lumMod val="10000"/>
                    </a:schemeClr>
                  </a:solidFill>
                </a:endParaRPr>
              </a:p>
            </p:txBody>
          </p:sp>
        </mc:Choice>
        <mc:Fallback xmlns="">
          <p:sp>
            <p:nvSpPr>
              <p:cNvPr id="18" name="CuadroTexto 17">
                <a:extLst>
                  <a:ext uri="{FF2B5EF4-FFF2-40B4-BE49-F238E27FC236}">
                    <a16:creationId xmlns:a16="http://schemas.microsoft.com/office/drawing/2014/main" id="{1B17EF50-C5F7-F744-4903-A3190FDDB8FE}"/>
                  </a:ext>
                </a:extLst>
              </p:cNvPr>
              <p:cNvSpPr txBox="1">
                <a:spLocks noRot="1" noChangeAspect="1" noMove="1" noResize="1" noEditPoints="1" noAdjustHandles="1" noChangeArrowheads="1" noChangeShapeType="1" noTextEdit="1"/>
              </p:cNvSpPr>
              <p:nvPr/>
            </p:nvSpPr>
            <p:spPr>
              <a:xfrm>
                <a:off x="992641" y="2962199"/>
                <a:ext cx="4447268" cy="415498"/>
              </a:xfrm>
              <a:prstGeom prst="rect">
                <a:avLst/>
              </a:prstGeom>
              <a:blipFill>
                <a:blip r:embed="rId5"/>
                <a:stretch>
                  <a:fillRect l="-1646" t="-8824" b="-27941"/>
                </a:stretch>
              </a:blipFill>
            </p:spPr>
            <p:txBody>
              <a:bodyPr/>
              <a:lstStyle/>
              <a:p>
                <a:r>
                  <a:rPr lang="es-MX">
                    <a:noFill/>
                  </a:rPr>
                  <a:t> </a:t>
                </a:r>
              </a:p>
            </p:txBody>
          </p:sp>
        </mc:Fallback>
      </mc:AlternateContent>
      <p:sp>
        <p:nvSpPr>
          <p:cNvPr id="19" name="Marcador de contenido 26">
            <a:extLst>
              <a:ext uri="{FF2B5EF4-FFF2-40B4-BE49-F238E27FC236}">
                <a16:creationId xmlns:a16="http://schemas.microsoft.com/office/drawing/2014/main" id="{E1AF3320-28D9-862C-43D1-9D03F09BB8C7}"/>
              </a:ext>
            </a:extLst>
          </p:cNvPr>
          <p:cNvSpPr txBox="1">
            <a:spLocks/>
          </p:cNvSpPr>
          <p:nvPr/>
        </p:nvSpPr>
        <p:spPr>
          <a:xfrm>
            <a:off x="6821265" y="3062393"/>
            <a:ext cx="4446000" cy="4140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2.02V	</a:t>
            </a:r>
          </a:p>
          <a:p>
            <a:endParaRPr lang="es-MX" b="0" dirty="0"/>
          </a:p>
        </p:txBody>
      </p:sp>
    </p:spTree>
    <p:extLst>
      <p:ext uri="{BB962C8B-B14F-4D97-AF65-F5344CB8AC3E}">
        <p14:creationId xmlns:p14="http://schemas.microsoft.com/office/powerpoint/2010/main" val="3267948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53</a:t>
            </a:fld>
            <a:endParaRPr lang="en-US" dirty="0"/>
          </a:p>
        </p:txBody>
      </p:sp>
      <p:pic>
        <p:nvPicPr>
          <p:cNvPr id="10" name="Marcador de contenido 9">
            <a:extLst>
              <a:ext uri="{FF2B5EF4-FFF2-40B4-BE49-F238E27FC236}">
                <a16:creationId xmlns:a16="http://schemas.microsoft.com/office/drawing/2014/main" id="{8FC162B8-E164-41B4-6EE0-DCC0CD76EF3E}"/>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248753" y="1989000"/>
            <a:ext cx="3840000" cy="2880000"/>
          </a:xfrm>
        </p:spPr>
      </p:pic>
      <p:pic>
        <p:nvPicPr>
          <p:cNvPr id="11" name="Marcador de contenido 8" descr="Una computadora en una mesa&#10;&#10;Descripción generada automáticamente con confianza media">
            <a:extLst>
              <a:ext uri="{FF2B5EF4-FFF2-40B4-BE49-F238E27FC236}">
                <a16:creationId xmlns:a16="http://schemas.microsoft.com/office/drawing/2014/main" id="{FDDFC86F-9C0E-C7F8-FB03-AB5B30417249}"/>
              </a:ext>
            </a:extLst>
          </p:cNvPr>
          <p:cNvPicPr>
            <a:picLocks noChangeAspect="1"/>
          </p:cNvPicPr>
          <p:nvPr/>
        </p:nvPicPr>
        <p:blipFill>
          <a:blip r:embed="rId4"/>
          <a:stretch>
            <a:fillRect/>
          </a:stretch>
        </p:blipFill>
        <p:spPr>
          <a:xfrm>
            <a:off x="6832474" y="1989000"/>
            <a:ext cx="4312801" cy="2880000"/>
          </a:xfrm>
          <a:prstGeom prst="rect">
            <a:avLst/>
          </a:prstGeom>
        </p:spPr>
      </p:pic>
      <mc:AlternateContent xmlns:mc="http://schemas.openxmlformats.org/markup-compatibility/2006" xmlns:a14="http://schemas.microsoft.com/office/drawing/2010/main">
        <mc:Choice Requires="a14">
          <p:sp>
            <p:nvSpPr>
              <p:cNvPr id="12" name="Marcador de contenido 26">
                <a:extLst>
                  <a:ext uri="{FF2B5EF4-FFF2-40B4-BE49-F238E27FC236}">
                    <a16:creationId xmlns:a16="http://schemas.microsoft.com/office/drawing/2014/main" id="{CDD73169-5693-59E2-212A-333B90ED0FB1}"/>
                  </a:ext>
                </a:extLst>
              </p:cNvPr>
              <p:cNvSpPr txBox="1">
                <a:spLocks/>
              </p:cNvSpPr>
              <p:nvPr/>
            </p:nvSpPr>
            <p:spPr>
              <a:xfrm>
                <a:off x="940250" y="1236798"/>
                <a:ext cx="4457005" cy="681577"/>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MOSI</a:t>
                </a:r>
                <a14:m>
                  <m:oMath xmlns:m="http://schemas.openxmlformats.org/officeDocument/2006/math">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oMath>
                </a14:m>
                <a:endParaRPr lang="es-MX" b="0" dirty="0"/>
              </a:p>
              <a:p>
                <a:endParaRPr lang="es-MX" b="0" dirty="0"/>
              </a:p>
            </p:txBody>
          </p:sp>
        </mc:Choice>
        <mc:Fallback xmlns="">
          <p:sp>
            <p:nvSpPr>
              <p:cNvPr id="12" name="Marcador de contenido 26">
                <a:extLst>
                  <a:ext uri="{FF2B5EF4-FFF2-40B4-BE49-F238E27FC236}">
                    <a16:creationId xmlns:a16="http://schemas.microsoft.com/office/drawing/2014/main" id="{CDD73169-5693-59E2-212A-333B90ED0FB1}"/>
                  </a:ext>
                </a:extLst>
              </p:cNvPr>
              <p:cNvSpPr txBox="1">
                <a:spLocks noRot="1" noChangeAspect="1" noMove="1" noResize="1" noEditPoints="1" noAdjustHandles="1" noChangeArrowheads="1" noChangeShapeType="1" noTextEdit="1"/>
              </p:cNvSpPr>
              <p:nvPr/>
            </p:nvSpPr>
            <p:spPr>
              <a:xfrm>
                <a:off x="940250" y="1236798"/>
                <a:ext cx="4457005" cy="681577"/>
              </a:xfrm>
              <a:prstGeom prst="rect">
                <a:avLst/>
              </a:prstGeom>
              <a:blipFill>
                <a:blip r:embed="rId5"/>
                <a:stretch>
                  <a:fillRect l="-3694" t="-17857"/>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CB1023D-DDB1-707E-2E18-5D1EA2926F27}"/>
              </a:ext>
            </a:extLst>
          </p:cNvPr>
          <p:cNvSpPr txBox="1">
            <a:spLocks/>
          </p:cNvSpPr>
          <p:nvPr/>
        </p:nvSpPr>
        <p:spPr>
          <a:xfrm>
            <a:off x="7278661" y="1222121"/>
            <a:ext cx="3692407" cy="71092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3.33V	</a:t>
            </a:r>
          </a:p>
          <a:p>
            <a:endParaRPr lang="es-MX" b="0" dirty="0"/>
          </a:p>
        </p:txBody>
      </p:sp>
    </p:spTree>
    <p:extLst>
      <p:ext uri="{BB962C8B-B14F-4D97-AF65-F5344CB8AC3E}">
        <p14:creationId xmlns:p14="http://schemas.microsoft.com/office/powerpoint/2010/main" val="504232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caracterización de resistencias y multiplexores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54</a:t>
            </a:fld>
            <a:endParaRPr lang="en-US" dirty="0"/>
          </a:p>
        </p:txBody>
      </p:sp>
      <p:pic>
        <p:nvPicPr>
          <p:cNvPr id="10" name="Marcador de contenido 9" descr="Un circuito electrónico&#10;&#10;Descripción generada automáticamente con confianza media">
            <a:extLst>
              <a:ext uri="{FF2B5EF4-FFF2-40B4-BE49-F238E27FC236}">
                <a16:creationId xmlns:a16="http://schemas.microsoft.com/office/drawing/2014/main" id="{EF570CA6-10A5-0DA4-4274-9AFA5604B222}"/>
              </a:ext>
            </a:extLst>
          </p:cNvPr>
          <p:cNvPicPr>
            <a:picLocks noGrp="1" noChangeAspect="1"/>
          </p:cNvPicPr>
          <p:nvPr>
            <p:ph sz="half" idx="1"/>
          </p:nvPr>
        </p:nvPicPr>
        <p:blipFill>
          <a:blip r:embed="rId3"/>
          <a:stretch>
            <a:fillRect/>
          </a:stretch>
        </p:blipFill>
        <p:spPr>
          <a:xfrm>
            <a:off x="1323343" y="3320775"/>
            <a:ext cx="3868801" cy="2880000"/>
          </a:xfrm>
        </p:spPr>
      </p:pic>
      <p:pic>
        <p:nvPicPr>
          <p:cNvPr id="11" name="Marcador de contenido 8" descr="Un circuito electrónico&#10;&#10;Descripción generada automáticamente con confianza baja">
            <a:extLst>
              <a:ext uri="{FF2B5EF4-FFF2-40B4-BE49-F238E27FC236}">
                <a16:creationId xmlns:a16="http://schemas.microsoft.com/office/drawing/2014/main" id="{9A598632-639B-6051-93AE-4F7214143E3C}"/>
              </a:ext>
            </a:extLst>
          </p:cNvPr>
          <p:cNvPicPr>
            <a:picLocks noChangeAspect="1"/>
          </p:cNvPicPr>
          <p:nvPr/>
        </p:nvPicPr>
        <p:blipFill>
          <a:blip r:embed="rId4"/>
          <a:stretch>
            <a:fillRect/>
          </a:stretch>
        </p:blipFill>
        <p:spPr>
          <a:xfrm>
            <a:off x="6676973" y="3320775"/>
            <a:ext cx="4771200" cy="2880000"/>
          </a:xfrm>
          <a:prstGeom prst="rect">
            <a:avLst/>
          </a:prstGeom>
        </p:spPr>
      </p:pic>
      <mc:AlternateContent xmlns:mc="http://schemas.openxmlformats.org/markup-compatibility/2006" xmlns:a14="http://schemas.microsoft.com/office/drawing/2010/main">
        <mc:Choice Requires="a14">
          <p:sp>
            <p:nvSpPr>
              <p:cNvPr id="12" name="Marcador de contenido 26">
                <a:extLst>
                  <a:ext uri="{FF2B5EF4-FFF2-40B4-BE49-F238E27FC236}">
                    <a16:creationId xmlns:a16="http://schemas.microsoft.com/office/drawing/2014/main" id="{29D9431E-3ED4-5A84-F9C7-CF08D3A62DD3}"/>
                  </a:ext>
                </a:extLst>
              </p:cNvPr>
              <p:cNvSpPr txBox="1">
                <a:spLocks/>
              </p:cNvSpPr>
              <p:nvPr/>
            </p:nvSpPr>
            <p:spPr>
              <a:xfrm>
                <a:off x="407988" y="1601386"/>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Resistencias</a:t>
                </a:r>
              </a:p>
              <a:p>
                <a:r>
                  <a:rPr lang="es-MX" b="0" dirty="0"/>
                  <a:t>La caracterización de resistencias se realizó mediante un circuito divisor de voltaje, 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3.3</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5.6</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10</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r>
                  <a:rPr lang="es-MX" b="0" dirty="0"/>
                  <a:t> y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𝑟𝑒𝑓</m:t>
                        </m:r>
                      </m:sub>
                    </m:sSub>
                    <m:r>
                      <a:rPr lang="es-MX" b="0" i="1" smtClean="0">
                        <a:latin typeface="Cambria Math" panose="02040503050406030204" pitchFamily="18" charset="0"/>
                      </a:rPr>
                      <m:t>=10</m:t>
                    </m:r>
                    <m:r>
                      <a:rPr lang="es-MX" b="0" i="1" smtClean="0">
                        <a:latin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es-MX" b="0" dirty="0"/>
              </a:p>
              <a:p>
                <a:r>
                  <a:rPr lang="es-MX" b="0" dirty="0"/>
                  <a:t>	</a:t>
                </a:r>
              </a:p>
              <a:p>
                <a:endParaRPr lang="es-MX" b="0" dirty="0"/>
              </a:p>
            </p:txBody>
          </p:sp>
        </mc:Choice>
        <mc:Fallback xmlns="">
          <p:sp>
            <p:nvSpPr>
              <p:cNvPr id="12" name="Marcador de contenido 26">
                <a:extLst>
                  <a:ext uri="{FF2B5EF4-FFF2-40B4-BE49-F238E27FC236}">
                    <a16:creationId xmlns:a16="http://schemas.microsoft.com/office/drawing/2014/main" id="{29D9431E-3ED4-5A84-F9C7-CF08D3A62DD3}"/>
                  </a:ext>
                </a:extLst>
              </p:cNvPr>
              <p:cNvSpPr txBox="1">
                <a:spLocks noRot="1" noChangeAspect="1" noMove="1" noResize="1" noEditPoints="1" noAdjustHandles="1" noChangeArrowheads="1" noChangeShapeType="1" noTextEdit="1"/>
              </p:cNvSpPr>
              <p:nvPr/>
            </p:nvSpPr>
            <p:spPr>
              <a:xfrm>
                <a:off x="407988" y="1601386"/>
                <a:ext cx="5616575" cy="1605838"/>
              </a:xfrm>
              <a:prstGeom prst="rect">
                <a:avLst/>
              </a:prstGeom>
              <a:blipFill>
                <a:blip r:embed="rId5"/>
                <a:stretch>
                  <a:fillRect l="-2932" t="-9506"/>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16E37A7-FB59-2081-8A7A-0316E09B9AD6}"/>
              </a:ext>
            </a:extLst>
          </p:cNvPr>
          <p:cNvSpPr txBox="1">
            <a:spLocks/>
          </p:cNvSpPr>
          <p:nvPr/>
        </p:nvSpPr>
        <p:spPr>
          <a:xfrm>
            <a:off x="6180588" y="1595382"/>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Multiplexores</a:t>
            </a:r>
          </a:p>
          <a:p>
            <a:r>
              <a:rPr lang="es-MX" b="0" dirty="0"/>
              <a:t>La caracterización se realizó mediante una matriz de resistencias controlada con multiplexores.</a:t>
            </a:r>
          </a:p>
          <a:p>
            <a:r>
              <a:rPr lang="es-MX" b="0" dirty="0"/>
              <a:t>	</a:t>
            </a:r>
          </a:p>
          <a:p>
            <a:endParaRPr lang="es-MX" b="0" dirty="0"/>
          </a:p>
        </p:txBody>
      </p:sp>
    </p:spTree>
    <p:extLst>
      <p:ext uri="{BB962C8B-B14F-4D97-AF65-F5344CB8AC3E}">
        <p14:creationId xmlns:p14="http://schemas.microsoft.com/office/powerpoint/2010/main" val="3488232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Obtención de gráficas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55</a:t>
            </a:fld>
            <a:endParaRPr lang="en-US" dirty="0"/>
          </a:p>
        </p:txBody>
      </p:sp>
      <p:pic>
        <p:nvPicPr>
          <p:cNvPr id="22" name="Marcador de contenido 21" descr="Gráfico, Gráfico de líneas&#10;&#10;Descripción generada automáticamente">
            <a:extLst>
              <a:ext uri="{FF2B5EF4-FFF2-40B4-BE49-F238E27FC236}">
                <a16:creationId xmlns:a16="http://schemas.microsoft.com/office/drawing/2014/main" id="{0B99E99B-89E1-FD53-A3AD-89CCFF415865}"/>
              </a:ext>
            </a:extLst>
          </p:cNvPr>
          <p:cNvPicPr>
            <a:picLocks noGrp="1" noChangeAspect="1"/>
          </p:cNvPicPr>
          <p:nvPr>
            <p:ph sz="half" idx="1"/>
          </p:nvPr>
        </p:nvPicPr>
        <p:blipFill>
          <a:blip r:embed="rId3"/>
          <a:stretch>
            <a:fillRect/>
          </a:stretch>
        </p:blipFill>
        <p:spPr>
          <a:xfrm>
            <a:off x="3706814" y="837850"/>
            <a:ext cx="8485186" cy="4751387"/>
          </a:xfrm>
        </p:spPr>
      </p:pic>
      <p:sp>
        <p:nvSpPr>
          <p:cNvPr id="23" name="Marcador de contenido 26">
            <a:extLst>
              <a:ext uri="{FF2B5EF4-FFF2-40B4-BE49-F238E27FC236}">
                <a16:creationId xmlns:a16="http://schemas.microsoft.com/office/drawing/2014/main" id="{3C2411BF-033B-A27D-03B9-90812938A76C}"/>
              </a:ext>
            </a:extLst>
          </p:cNvPr>
          <p:cNvSpPr txBox="1">
            <a:spLocks/>
          </p:cNvSpPr>
          <p:nvPr/>
        </p:nvSpPr>
        <p:spPr>
          <a:xfrm>
            <a:off x="407989" y="2626081"/>
            <a:ext cx="3427032" cy="16058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Comparación de curvas de voltajes teórico, voltaje sin y con multiplexor.  	</a:t>
            </a:r>
          </a:p>
          <a:p>
            <a:endParaRPr lang="es-MX" b="0" dirty="0"/>
          </a:p>
        </p:txBody>
      </p:sp>
    </p:spTree>
    <p:extLst>
      <p:ext uri="{BB962C8B-B14F-4D97-AF65-F5344CB8AC3E}">
        <p14:creationId xmlns:p14="http://schemas.microsoft.com/office/powerpoint/2010/main" val="3852179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1083719-E0C5-40C8-2B43-E88A0860F8E3}"/>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692A6D9-2A2C-3529-0397-89B521045C4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AE65E97C-B1C6-C828-E643-7897617C948F}"/>
              </a:ext>
            </a:extLst>
          </p:cNvPr>
          <p:cNvSpPr>
            <a:spLocks noGrp="1"/>
          </p:cNvSpPr>
          <p:nvPr>
            <p:ph type="sldNum" sz="quarter" idx="16"/>
          </p:nvPr>
        </p:nvSpPr>
        <p:spPr/>
        <p:txBody>
          <a:bodyPr/>
          <a:lstStyle/>
          <a:p>
            <a:fld id="{36B5EA5A-BC32-A742-B11B-8E7414D5B535}" type="slidenum">
              <a:rPr lang="en-US" smtClean="0"/>
              <a:pPr/>
              <a:t>56</a:t>
            </a:fld>
            <a:endParaRPr lang="en-US" dirty="0"/>
          </a:p>
        </p:txBody>
      </p:sp>
      <p:pic>
        <p:nvPicPr>
          <p:cNvPr id="16" name="Imagen 15" descr="Gráfico, Gráfico de líneas&#10;&#10;Descripción generada automáticamente">
            <a:extLst>
              <a:ext uri="{FF2B5EF4-FFF2-40B4-BE49-F238E27FC236}">
                <a16:creationId xmlns:a16="http://schemas.microsoft.com/office/drawing/2014/main" id="{4BD6C924-FC80-FA99-1B41-99F6755ACC71}"/>
              </a:ext>
            </a:extLst>
          </p:cNvPr>
          <p:cNvPicPr>
            <a:picLocks noChangeAspect="1"/>
          </p:cNvPicPr>
          <p:nvPr/>
        </p:nvPicPr>
        <p:blipFill>
          <a:blip r:embed="rId2"/>
          <a:stretch>
            <a:fillRect/>
          </a:stretch>
        </p:blipFill>
        <p:spPr>
          <a:xfrm>
            <a:off x="901296" y="368300"/>
            <a:ext cx="4500288" cy="2520000"/>
          </a:xfrm>
          <a:prstGeom prst="rect">
            <a:avLst/>
          </a:prstGeom>
        </p:spPr>
      </p:pic>
      <p:pic>
        <p:nvPicPr>
          <p:cNvPr id="20" name="Imagen 19" descr="Gráfico, Gráfico de líneas&#10;&#10;Descripción generada automáticamente">
            <a:extLst>
              <a:ext uri="{FF2B5EF4-FFF2-40B4-BE49-F238E27FC236}">
                <a16:creationId xmlns:a16="http://schemas.microsoft.com/office/drawing/2014/main" id="{5668E51F-2D59-8B3B-6613-4FACD2A435C5}"/>
              </a:ext>
            </a:extLst>
          </p:cNvPr>
          <p:cNvPicPr>
            <a:picLocks noChangeAspect="1"/>
          </p:cNvPicPr>
          <p:nvPr/>
        </p:nvPicPr>
        <p:blipFill>
          <a:blip r:embed="rId3"/>
          <a:stretch>
            <a:fillRect/>
          </a:stretch>
        </p:blipFill>
        <p:spPr>
          <a:xfrm>
            <a:off x="6790418" y="368300"/>
            <a:ext cx="4368000" cy="2520000"/>
          </a:xfrm>
          <a:prstGeom prst="rect">
            <a:avLst/>
          </a:prstGeom>
        </p:spPr>
      </p:pic>
      <p:pic>
        <p:nvPicPr>
          <p:cNvPr id="22" name="Imagen 21" descr="Gráfico, Gráfico de líneas&#10;&#10;Descripción generada automáticamente">
            <a:extLst>
              <a:ext uri="{FF2B5EF4-FFF2-40B4-BE49-F238E27FC236}">
                <a16:creationId xmlns:a16="http://schemas.microsoft.com/office/drawing/2014/main" id="{202976CD-5F1B-6999-F7B0-180CBADAD042}"/>
              </a:ext>
            </a:extLst>
          </p:cNvPr>
          <p:cNvPicPr>
            <a:picLocks noChangeAspect="1"/>
          </p:cNvPicPr>
          <p:nvPr/>
        </p:nvPicPr>
        <p:blipFill>
          <a:blip r:embed="rId4"/>
          <a:stretch>
            <a:fillRect/>
          </a:stretch>
        </p:blipFill>
        <p:spPr>
          <a:xfrm>
            <a:off x="967440" y="3253425"/>
            <a:ext cx="4368000" cy="2520000"/>
          </a:xfrm>
          <a:prstGeom prst="rect">
            <a:avLst/>
          </a:prstGeom>
        </p:spPr>
      </p:pic>
      <p:pic>
        <p:nvPicPr>
          <p:cNvPr id="24" name="Imagen 23" descr="Gráfico, Gráfico de líneas&#10;&#10;Descripción generada automáticamente">
            <a:extLst>
              <a:ext uri="{FF2B5EF4-FFF2-40B4-BE49-F238E27FC236}">
                <a16:creationId xmlns:a16="http://schemas.microsoft.com/office/drawing/2014/main" id="{FB82458D-39D6-6811-4A77-8038F2C1A045}"/>
              </a:ext>
            </a:extLst>
          </p:cNvPr>
          <p:cNvPicPr>
            <a:picLocks noChangeAspect="1"/>
          </p:cNvPicPr>
          <p:nvPr/>
        </p:nvPicPr>
        <p:blipFill>
          <a:blip r:embed="rId5"/>
          <a:stretch>
            <a:fillRect/>
          </a:stretch>
        </p:blipFill>
        <p:spPr>
          <a:xfrm>
            <a:off x="6790418" y="3256837"/>
            <a:ext cx="4368000" cy="2520000"/>
          </a:xfrm>
          <a:prstGeom prst="rect">
            <a:avLst/>
          </a:prstGeom>
        </p:spPr>
      </p:pic>
      <mc:AlternateContent xmlns:mc="http://schemas.openxmlformats.org/markup-compatibility/2006" xmlns:a14="http://schemas.microsoft.com/office/drawing/2010/main">
        <mc:Choice Requires="a14">
          <p:sp>
            <p:nvSpPr>
              <p:cNvPr id="27" name="Marcador de contenido 26">
                <a:extLst>
                  <a:ext uri="{FF2B5EF4-FFF2-40B4-BE49-F238E27FC236}">
                    <a16:creationId xmlns:a16="http://schemas.microsoft.com/office/drawing/2014/main" id="{024E9B1E-CD71-E231-42B0-94B4325A5394}"/>
                  </a:ext>
                </a:extLst>
              </p:cNvPr>
              <p:cNvSpPr txBox="1">
                <a:spLocks/>
              </p:cNvSpPr>
              <p:nvPr/>
            </p:nvSpPr>
            <p:spPr>
              <a:xfrm>
                <a:off x="516700" y="2888300"/>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m:t>
                            </m:r>
                          </m:sub>
                        </m:sSub>
                      </m:sub>
                    </m:sSub>
                    <m:r>
                      <a:rPr lang="es-MX" b="0" i="1" smtClean="0">
                        <a:latin typeface="Cambria Math" panose="02040503050406030204" pitchFamily="18" charset="0"/>
                        <a:ea typeface="Cambria Math" panose="02040503050406030204" pitchFamily="18" charset="0"/>
                      </a:rPr>
                      <m:t>=2.72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𝑡𝑒𝑠𝑡𝑚</m:t>
                            </m:r>
                          </m:sub>
                        </m:sSub>
                      </m:sub>
                    </m:sSub>
                    <m:r>
                      <a:rPr lang="es-MX" b="0" i="1" smtClean="0">
                        <a:latin typeface="Cambria Math" panose="02040503050406030204" pitchFamily="18" charset="0"/>
                        <a:ea typeface="Cambria Math" panose="02040503050406030204" pitchFamily="18" charset="0"/>
                      </a:rPr>
                      <m:t>=2.69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7" name="Marcador de contenido 26">
                <a:extLst>
                  <a:ext uri="{FF2B5EF4-FFF2-40B4-BE49-F238E27FC236}">
                    <a16:creationId xmlns:a16="http://schemas.microsoft.com/office/drawing/2014/main" id="{024E9B1E-CD71-E231-42B0-94B4325A5394}"/>
                  </a:ext>
                </a:extLst>
              </p:cNvPr>
              <p:cNvSpPr txBox="1">
                <a:spLocks noRot="1" noChangeAspect="1" noMove="1" noResize="1" noEditPoints="1" noAdjustHandles="1" noChangeArrowheads="1" noChangeShapeType="1" noTextEdit="1"/>
              </p:cNvSpPr>
              <p:nvPr/>
            </p:nvSpPr>
            <p:spPr>
              <a:xfrm>
                <a:off x="516700" y="2888300"/>
                <a:ext cx="5269480" cy="365125"/>
              </a:xfrm>
              <a:prstGeom prst="rect">
                <a:avLst/>
              </a:prstGeom>
              <a:blipFill>
                <a:blip r:embed="rId6"/>
                <a:stretch>
                  <a:fillRect l="-1852" t="-3333" b="-166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Marcador de contenido 26">
                <a:extLst>
                  <a:ext uri="{FF2B5EF4-FFF2-40B4-BE49-F238E27FC236}">
                    <a16:creationId xmlns:a16="http://schemas.microsoft.com/office/drawing/2014/main" id="{0732872A-405B-2B78-4D20-ED9CB9DB9DEA}"/>
                  </a:ext>
                </a:extLst>
              </p:cNvPr>
              <p:cNvSpPr txBox="1">
                <a:spLocks/>
              </p:cNvSpPr>
              <p:nvPr/>
            </p:nvSpPr>
            <p:spPr>
              <a:xfrm>
                <a:off x="6339678" y="2888299"/>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3.3</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m:t>
                            </m:r>
                          </m:sub>
                        </m:sSub>
                      </m:sub>
                    </m:sSub>
                    <m:r>
                      <a:rPr lang="es-MX" b="0" i="1" smtClean="0">
                        <a:latin typeface="Cambria Math" panose="02040503050406030204" pitchFamily="18" charset="0"/>
                        <a:ea typeface="Cambria Math" panose="02040503050406030204" pitchFamily="18" charset="0"/>
                      </a:rPr>
                      <m:t>=2.25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𝑡𝑒𝑠𝑡𝑚</m:t>
                            </m:r>
                          </m:sub>
                        </m:sSub>
                      </m:sub>
                    </m:sSub>
                    <m:r>
                      <a:rPr lang="es-MX" b="0" i="1" smtClean="0">
                        <a:latin typeface="Cambria Math" panose="02040503050406030204" pitchFamily="18" charset="0"/>
                        <a:ea typeface="Cambria Math" panose="02040503050406030204" pitchFamily="18" charset="0"/>
                      </a:rPr>
                      <m:t>=2.2</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8" name="Marcador de contenido 26">
                <a:extLst>
                  <a:ext uri="{FF2B5EF4-FFF2-40B4-BE49-F238E27FC236}">
                    <a16:creationId xmlns:a16="http://schemas.microsoft.com/office/drawing/2014/main" id="{0732872A-405B-2B78-4D20-ED9CB9DB9DEA}"/>
                  </a:ext>
                </a:extLst>
              </p:cNvPr>
              <p:cNvSpPr txBox="1">
                <a:spLocks noRot="1" noChangeAspect="1" noMove="1" noResize="1" noEditPoints="1" noAdjustHandles="1" noChangeArrowheads="1" noChangeShapeType="1" noTextEdit="1"/>
              </p:cNvSpPr>
              <p:nvPr/>
            </p:nvSpPr>
            <p:spPr>
              <a:xfrm>
                <a:off x="6339678" y="2888299"/>
                <a:ext cx="5269480" cy="365125"/>
              </a:xfrm>
              <a:prstGeom prst="rect">
                <a:avLst/>
              </a:prstGeom>
              <a:blipFill>
                <a:blip r:embed="rId7"/>
                <a:stretch>
                  <a:fillRect l="-1852" t="-3333" b="-166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Marcador de contenido 26">
                <a:extLst>
                  <a:ext uri="{FF2B5EF4-FFF2-40B4-BE49-F238E27FC236}">
                    <a16:creationId xmlns:a16="http://schemas.microsoft.com/office/drawing/2014/main" id="{F40D40E2-5B7E-56D8-32FF-1F7202644ED4}"/>
                  </a:ext>
                </a:extLst>
              </p:cNvPr>
              <p:cNvSpPr txBox="1">
                <a:spLocks/>
              </p:cNvSpPr>
              <p:nvPr/>
            </p:nvSpPr>
            <p:spPr>
              <a:xfrm>
                <a:off x="516700" y="5812188"/>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5.6</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m:t>
                            </m:r>
                          </m:sub>
                        </m:sSub>
                      </m:sub>
                    </m:sSub>
                    <m:r>
                      <a:rPr lang="es-MX" b="0" i="1" smtClean="0">
                        <a:latin typeface="Cambria Math" panose="02040503050406030204" pitchFamily="18" charset="0"/>
                        <a:ea typeface="Cambria Math" panose="02040503050406030204" pitchFamily="18" charset="0"/>
                      </a:rPr>
                      <m:t>=1.92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𝑡𝑒𝑠𝑡𝑚</m:t>
                            </m:r>
                          </m:sub>
                        </m:sSub>
                      </m:sub>
                    </m:sSub>
                    <m:r>
                      <a:rPr lang="es-MX" b="0" i="1" smtClean="0">
                        <a:latin typeface="Cambria Math" panose="02040503050406030204" pitchFamily="18" charset="0"/>
                        <a:ea typeface="Cambria Math" panose="02040503050406030204" pitchFamily="18" charset="0"/>
                      </a:rPr>
                      <m:t>=1.9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9" name="Marcador de contenido 26">
                <a:extLst>
                  <a:ext uri="{FF2B5EF4-FFF2-40B4-BE49-F238E27FC236}">
                    <a16:creationId xmlns:a16="http://schemas.microsoft.com/office/drawing/2014/main" id="{F40D40E2-5B7E-56D8-32FF-1F7202644ED4}"/>
                  </a:ext>
                </a:extLst>
              </p:cNvPr>
              <p:cNvSpPr txBox="1">
                <a:spLocks noRot="1" noChangeAspect="1" noMove="1" noResize="1" noEditPoints="1" noAdjustHandles="1" noChangeArrowheads="1" noChangeShapeType="1" noTextEdit="1"/>
              </p:cNvSpPr>
              <p:nvPr/>
            </p:nvSpPr>
            <p:spPr>
              <a:xfrm>
                <a:off x="516700" y="5812188"/>
                <a:ext cx="5269480" cy="365125"/>
              </a:xfrm>
              <a:prstGeom prst="rect">
                <a:avLst/>
              </a:prstGeom>
              <a:blipFill>
                <a:blip r:embed="rId8"/>
                <a:stretch>
                  <a:fillRect l="-1852" t="-3333" b="-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Marcador de contenido 26">
                <a:extLst>
                  <a:ext uri="{FF2B5EF4-FFF2-40B4-BE49-F238E27FC236}">
                    <a16:creationId xmlns:a16="http://schemas.microsoft.com/office/drawing/2014/main" id="{3B2D425D-4925-19F3-4267-8732AC55F809}"/>
                  </a:ext>
                </a:extLst>
              </p:cNvPr>
              <p:cNvSpPr txBox="1">
                <a:spLocks/>
              </p:cNvSpPr>
              <p:nvPr/>
            </p:nvSpPr>
            <p:spPr>
              <a:xfrm>
                <a:off x="6354136" y="5770674"/>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10</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m:t>
                            </m:r>
                          </m:sub>
                        </m:sSub>
                      </m:sub>
                    </m:sSub>
                    <m:r>
                      <a:rPr lang="es-MX" b="0" i="1" smtClean="0">
                        <a:latin typeface="Cambria Math" panose="02040503050406030204" pitchFamily="18" charset="0"/>
                        <a:ea typeface="Cambria Math" panose="02040503050406030204" pitchFamily="18" charset="0"/>
                      </a:rPr>
                      <m:t>=1.5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𝑡𝑒𝑠𝑡𝑚</m:t>
                            </m:r>
                          </m:sub>
                        </m:sSub>
                      </m:sub>
                    </m:sSub>
                    <m:r>
                      <a:rPr lang="es-MX" b="0" i="1" smtClean="0">
                        <a:latin typeface="Cambria Math" panose="02040503050406030204" pitchFamily="18" charset="0"/>
                        <a:ea typeface="Cambria Math" panose="02040503050406030204" pitchFamily="18" charset="0"/>
                      </a:rPr>
                      <m:t>=1.49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30" name="Marcador de contenido 26">
                <a:extLst>
                  <a:ext uri="{FF2B5EF4-FFF2-40B4-BE49-F238E27FC236}">
                    <a16:creationId xmlns:a16="http://schemas.microsoft.com/office/drawing/2014/main" id="{3B2D425D-4925-19F3-4267-8732AC55F809}"/>
                  </a:ext>
                </a:extLst>
              </p:cNvPr>
              <p:cNvSpPr txBox="1">
                <a:spLocks noRot="1" noChangeAspect="1" noMove="1" noResize="1" noEditPoints="1" noAdjustHandles="1" noChangeArrowheads="1" noChangeShapeType="1" noTextEdit="1"/>
              </p:cNvSpPr>
              <p:nvPr/>
            </p:nvSpPr>
            <p:spPr>
              <a:xfrm>
                <a:off x="6354136" y="5770674"/>
                <a:ext cx="5269480" cy="365125"/>
              </a:xfrm>
              <a:prstGeom prst="rect">
                <a:avLst/>
              </a:prstGeom>
              <a:blipFill>
                <a:blip r:embed="rId9"/>
                <a:stretch>
                  <a:fillRect l="-1734" t="-5000" b="-1667"/>
                </a:stretch>
              </a:blipFill>
            </p:spPr>
            <p:txBody>
              <a:bodyPr/>
              <a:lstStyle/>
              <a:p>
                <a:r>
                  <a:rPr lang="es-MX">
                    <a:noFill/>
                  </a:rPr>
                  <a:t> </a:t>
                </a:r>
              </a:p>
            </p:txBody>
          </p:sp>
        </mc:Fallback>
      </mc:AlternateContent>
    </p:spTree>
    <p:extLst>
      <p:ext uri="{BB962C8B-B14F-4D97-AF65-F5344CB8AC3E}">
        <p14:creationId xmlns:p14="http://schemas.microsoft.com/office/powerpoint/2010/main" val="270888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0EE56B77-5A85-A248-BC0C-3931D44A8456}"/>
              </a:ext>
            </a:extLst>
          </p:cNvPr>
          <p:cNvSpPr>
            <a:spLocks noGrp="1"/>
          </p:cNvSpPr>
          <p:nvPr>
            <p:ph type="title"/>
          </p:nvPr>
        </p:nvSpPr>
        <p:spPr>
          <a:xfrm>
            <a:off x="407988" y="373593"/>
            <a:ext cx="11376025" cy="1065742"/>
          </a:xfrm>
        </p:spPr>
        <p:txBody>
          <a:bodyPr/>
          <a:lstStyle/>
          <a:p>
            <a:r>
              <a:rPr lang="en-US" dirty="0"/>
              <a:t>Resistencia de </a:t>
            </a:r>
            <a:r>
              <a:rPr lang="en-US" dirty="0" err="1"/>
              <a:t>multiplexores</a:t>
            </a:r>
            <a:endParaRPr lang="en-US" dirty="0"/>
          </a:p>
        </p:txBody>
      </p:sp>
      <p:sp>
        <p:nvSpPr>
          <p:cNvPr id="5" name="Marcador de fecha 4">
            <a:extLst>
              <a:ext uri="{FF2B5EF4-FFF2-40B4-BE49-F238E27FC236}">
                <a16:creationId xmlns:a16="http://schemas.microsoft.com/office/drawing/2014/main" id="{475FA1B7-7CE9-ADEB-0EED-4FFE0CE11160}"/>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6" name="Marcador de pie de página 5">
            <a:extLst>
              <a:ext uri="{FF2B5EF4-FFF2-40B4-BE49-F238E27FC236}">
                <a16:creationId xmlns:a16="http://schemas.microsoft.com/office/drawing/2014/main" id="{279967B7-379B-7E9A-DA88-ADE1E0BB403E}"/>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7" name="Marcador de número de diapositiva 6">
            <a:extLst>
              <a:ext uri="{FF2B5EF4-FFF2-40B4-BE49-F238E27FC236}">
                <a16:creationId xmlns:a16="http://schemas.microsoft.com/office/drawing/2014/main" id="{7570D416-3065-C41D-D9F3-691B969C6056}"/>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57</a:t>
            </a:fld>
            <a:endParaRPr lang="en-US"/>
          </a:p>
        </p:txBody>
      </p:sp>
      <mc:AlternateContent xmlns:mc="http://schemas.openxmlformats.org/markup-compatibility/2006" xmlns:a14="http://schemas.microsoft.com/office/drawing/2010/main">
        <mc:Choice Requires="a14">
          <p:graphicFrame>
            <p:nvGraphicFramePr>
              <p:cNvPr id="11" name="Marcador de contenido 10">
                <a:extLst>
                  <a:ext uri="{FF2B5EF4-FFF2-40B4-BE49-F238E27FC236}">
                    <a16:creationId xmlns:a16="http://schemas.microsoft.com/office/drawing/2014/main" id="{5F1D01C7-8F2A-AC66-DEA7-9CBF2BEEA034}"/>
                  </a:ext>
                </a:extLst>
              </p:cNvPr>
              <p:cNvGraphicFramePr>
                <a:graphicFrameLocks noGrp="1"/>
              </p:cNvGraphicFramePr>
              <p:nvPr>
                <p:ph idx="1"/>
                <p:extLst>
                  <p:ext uri="{D42A27DB-BD31-4B8C-83A1-F6EECF244321}">
                    <p14:modId xmlns:p14="http://schemas.microsoft.com/office/powerpoint/2010/main" val="3522555078"/>
                  </p:ext>
                </p:extLst>
              </p:nvPr>
            </p:nvGraphicFramePr>
            <p:xfrm>
              <a:off x="412776" y="3429000"/>
              <a:ext cx="11376024" cy="1854200"/>
            </p:xfrm>
            <a:graphic>
              <a:graphicData uri="http://schemas.openxmlformats.org/drawingml/2006/table">
                <a:tbl>
                  <a:tblPr firstRow="1" bandRow="1">
                    <a:tableStyleId>{8EC20E35-A176-4012-BC5E-935CFFF8708E}</a:tableStyleId>
                  </a:tblPr>
                  <a:tblGrid>
                    <a:gridCol w="1896004">
                      <a:extLst>
                        <a:ext uri="{9D8B030D-6E8A-4147-A177-3AD203B41FA5}">
                          <a16:colId xmlns:a16="http://schemas.microsoft.com/office/drawing/2014/main" val="2979628110"/>
                        </a:ext>
                      </a:extLst>
                    </a:gridCol>
                    <a:gridCol w="1896004">
                      <a:extLst>
                        <a:ext uri="{9D8B030D-6E8A-4147-A177-3AD203B41FA5}">
                          <a16:colId xmlns:a16="http://schemas.microsoft.com/office/drawing/2014/main" val="4288780377"/>
                        </a:ext>
                      </a:extLst>
                    </a:gridCol>
                    <a:gridCol w="1896004">
                      <a:extLst>
                        <a:ext uri="{9D8B030D-6E8A-4147-A177-3AD203B41FA5}">
                          <a16:colId xmlns:a16="http://schemas.microsoft.com/office/drawing/2014/main" val="1315845334"/>
                        </a:ext>
                      </a:extLst>
                    </a:gridCol>
                    <a:gridCol w="1896004">
                      <a:extLst>
                        <a:ext uri="{9D8B030D-6E8A-4147-A177-3AD203B41FA5}">
                          <a16:colId xmlns:a16="http://schemas.microsoft.com/office/drawing/2014/main" val="2960420975"/>
                        </a:ext>
                      </a:extLst>
                    </a:gridCol>
                    <a:gridCol w="1896004">
                      <a:extLst>
                        <a:ext uri="{9D8B030D-6E8A-4147-A177-3AD203B41FA5}">
                          <a16:colId xmlns:a16="http://schemas.microsoft.com/office/drawing/2014/main" val="441149072"/>
                        </a:ext>
                      </a:extLst>
                    </a:gridCol>
                    <a:gridCol w="1896004">
                      <a:extLst>
                        <a:ext uri="{9D8B030D-6E8A-4147-A177-3AD203B41FA5}">
                          <a16:colId xmlns:a16="http://schemas.microsoft.com/office/drawing/2014/main" val="115087787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𝑹</m:t>
                                    </m:r>
                                  </m:e>
                                  <m:sub>
                                    <m:r>
                                      <a:rPr lang="es-MX" b="1" i="1" smtClean="0">
                                        <a:latin typeface="Cambria Math" panose="02040503050406030204" pitchFamily="18" charset="0"/>
                                      </a:rPr>
                                      <m:t>𝒕𝒆𝒔𝒕</m:t>
                                    </m:r>
                                  </m:sub>
                                </m:sSub>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𝑽</m:t>
                                    </m:r>
                                  </m:e>
                                  <m:sub>
                                    <m:r>
                                      <a:rPr lang="es-MX" b="1" i="1" smtClean="0">
                                        <a:latin typeface="Cambria Math" panose="02040503050406030204" pitchFamily="18" charset="0"/>
                                      </a:rPr>
                                      <m:t>𝒎𝒖𝒙𝒓𝒐𝒘𝒔</m:t>
                                    </m:r>
                                  </m:sub>
                                </m:sSub>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𝑽</m:t>
                                    </m:r>
                                  </m:e>
                                  <m:sub>
                                    <m:r>
                                      <a:rPr lang="es-MX" b="1" i="1" smtClean="0">
                                        <a:latin typeface="Cambria Math" panose="02040503050406030204" pitchFamily="18" charset="0"/>
                                      </a:rPr>
                                      <m:t>𝒎𝒖𝒙𝒄𝒐𝒍𝒔</m:t>
                                    </m:r>
                                  </m:sub>
                                </m:sSub>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r>
                                  <a:rPr lang="es-MX" b="1" i="1" smtClean="0">
                                    <a:latin typeface="Cambria Math" panose="02040503050406030204" pitchFamily="18" charset="0"/>
                                  </a:rPr>
                                  <m:t>𝒊</m:t>
                                </m:r>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𝑹</m:t>
                                    </m:r>
                                  </m:e>
                                  <m:sub>
                                    <m:r>
                                      <a:rPr lang="es-MX" b="1" i="1" smtClean="0">
                                        <a:latin typeface="Cambria Math" panose="02040503050406030204" pitchFamily="18" charset="0"/>
                                      </a:rPr>
                                      <m:t>𝒎𝒖𝒙𝒓𝒐𝒘</m:t>
                                    </m:r>
                                  </m:sub>
                                </m:sSub>
                              </m:oMath>
                            </m:oMathPara>
                          </a14:m>
                          <a:endParaRPr lang="es-MX"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1" i="1" smtClean="0">
                                        <a:latin typeface="Cambria Math" panose="02040503050406030204" pitchFamily="18" charset="0"/>
                                      </a:rPr>
                                      <m:t>𝑹</m:t>
                                    </m:r>
                                  </m:e>
                                  <m:sub>
                                    <m:r>
                                      <a:rPr lang="es-MX" b="1" i="1" smtClean="0">
                                        <a:latin typeface="Cambria Math" panose="02040503050406030204" pitchFamily="18" charset="0"/>
                                      </a:rPr>
                                      <m:t>𝒎𝒖𝒙𝒄𝒐𝒍</m:t>
                                    </m:r>
                                  </m:sub>
                                </m:sSub>
                              </m:oMath>
                            </m:oMathPara>
                          </a14:m>
                          <a:endParaRPr lang="es-MX" dirty="0"/>
                        </a:p>
                      </a:txBody>
                      <a:tcPr/>
                    </a:tc>
                    <a:extLst>
                      <a:ext uri="{0D108BD9-81ED-4DB2-BD59-A6C34878D82A}">
                        <a16:rowId xmlns:a16="http://schemas.microsoft.com/office/drawing/2014/main" val="3100965531"/>
                      </a:ext>
                    </a:extLst>
                  </a:tr>
                  <a:tr h="370840">
                    <a:tc>
                      <a:txBody>
                        <a:bodyPr/>
                        <a:lstStyle/>
                        <a:p>
                          <a:pPr algn="ctr"/>
                          <a:r>
                            <a:rPr lang="es-MX" dirty="0"/>
                            <a:t>1k</a:t>
                          </a:r>
                          <a:r>
                            <a:rPr lang="el-GR" dirty="0"/>
                            <a:t>Ω</a:t>
                          </a:r>
                          <a:endParaRPr lang="es-MX" dirty="0"/>
                        </a:p>
                      </a:txBody>
                      <a:tcPr/>
                    </a:tc>
                    <a:tc>
                      <a:txBody>
                        <a:bodyPr/>
                        <a:lstStyle/>
                        <a:p>
                          <a:pPr algn="ctr"/>
                          <a:r>
                            <a:rPr lang="es-MX" dirty="0"/>
                            <a:t>3.86e-2 V</a:t>
                          </a:r>
                        </a:p>
                      </a:txBody>
                      <a:tcPr/>
                    </a:tc>
                    <a:tc>
                      <a:txBody>
                        <a:bodyPr/>
                        <a:lstStyle/>
                        <a:p>
                          <a:pPr algn="ctr"/>
                          <a:r>
                            <a:rPr lang="es-MX" dirty="0"/>
                            <a:t>3.5e-2 V</a:t>
                          </a:r>
                        </a:p>
                      </a:txBody>
                      <a:tcPr/>
                    </a:tc>
                    <a:tc>
                      <a:txBody>
                        <a:bodyPr/>
                        <a:lstStyle/>
                        <a:p>
                          <a:pPr algn="ctr"/>
                          <a:r>
                            <a:rPr lang="es-MX" dirty="0"/>
                            <a:t>2.65e-2 A</a:t>
                          </a:r>
                        </a:p>
                      </a:txBody>
                      <a:tcPr/>
                    </a:tc>
                    <a:tc>
                      <a:txBody>
                        <a:bodyPr/>
                        <a:lstStyle/>
                        <a:p>
                          <a:pPr algn="ctr"/>
                          <a:r>
                            <a:rPr lang="es-MX" dirty="0"/>
                            <a:t>145.66</a:t>
                          </a:r>
                          <a:r>
                            <a:rPr lang="el-GR" dirty="0"/>
                            <a:t>Ω</a:t>
                          </a:r>
                          <a:endParaRPr lang="es-MX" dirty="0"/>
                        </a:p>
                      </a:txBody>
                      <a:tcPr/>
                    </a:tc>
                    <a:tc>
                      <a:txBody>
                        <a:bodyPr/>
                        <a:lstStyle/>
                        <a:p>
                          <a:pPr algn="ctr"/>
                          <a:r>
                            <a:rPr lang="es-MX" dirty="0"/>
                            <a:t>132</a:t>
                          </a:r>
                          <a:r>
                            <a:rPr lang="el-GR" dirty="0"/>
                            <a:t>Ω</a:t>
                          </a:r>
                          <a:endParaRPr lang="es-MX" dirty="0"/>
                        </a:p>
                      </a:txBody>
                      <a:tcPr/>
                    </a:tc>
                    <a:extLst>
                      <a:ext uri="{0D108BD9-81ED-4DB2-BD59-A6C34878D82A}">
                        <a16:rowId xmlns:a16="http://schemas.microsoft.com/office/drawing/2014/main" val="2880457736"/>
                      </a:ext>
                    </a:extLst>
                  </a:tr>
                  <a:tr h="370840">
                    <a:tc>
                      <a:txBody>
                        <a:bodyPr/>
                        <a:lstStyle/>
                        <a:p>
                          <a:pPr algn="ctr"/>
                          <a:r>
                            <a:rPr lang="es-MX" dirty="0"/>
                            <a:t>3.3k</a:t>
                          </a:r>
                          <a:r>
                            <a:rPr lang="el-GR" dirty="0"/>
                            <a:t>Ω</a:t>
                          </a:r>
                          <a:endParaRPr lang="es-MX" dirty="0"/>
                        </a:p>
                      </a:txBody>
                      <a:tcPr/>
                    </a:tc>
                    <a:tc>
                      <a:txBody>
                        <a:bodyPr/>
                        <a:lstStyle/>
                        <a:p>
                          <a:pPr algn="ctr"/>
                          <a:r>
                            <a:rPr lang="es-MX" dirty="0"/>
                            <a:t>3.43e-2 V</a:t>
                          </a:r>
                        </a:p>
                      </a:txBody>
                      <a:tcPr/>
                    </a:tc>
                    <a:tc>
                      <a:txBody>
                        <a:bodyPr/>
                        <a:lstStyle/>
                        <a:p>
                          <a:pPr algn="ctr"/>
                          <a:r>
                            <a:rPr lang="es-MX" dirty="0"/>
                            <a:t>3.1e-2 V</a:t>
                          </a:r>
                        </a:p>
                      </a:txBody>
                      <a:tcPr/>
                    </a:tc>
                    <a:tc>
                      <a:txBody>
                        <a:bodyPr/>
                        <a:lstStyle/>
                        <a:p>
                          <a:pPr algn="ctr"/>
                          <a:r>
                            <a:rPr lang="es-MX" dirty="0"/>
                            <a:t>2.21e-2 A</a:t>
                          </a:r>
                        </a:p>
                      </a:txBody>
                      <a:tcPr/>
                    </a:tc>
                    <a:tc>
                      <a:txBody>
                        <a:bodyPr/>
                        <a:lstStyle/>
                        <a:p>
                          <a:pPr algn="ctr"/>
                          <a:r>
                            <a:rPr lang="es-MX" dirty="0"/>
                            <a:t>155.2</a:t>
                          </a:r>
                          <a:r>
                            <a:rPr lang="el-GR" dirty="0"/>
                            <a:t>Ω</a:t>
                          </a:r>
                          <a:endParaRPr lang="es-MX" dirty="0"/>
                        </a:p>
                      </a:txBody>
                      <a:tcPr/>
                    </a:tc>
                    <a:tc>
                      <a:txBody>
                        <a:bodyPr/>
                        <a:lstStyle/>
                        <a:p>
                          <a:pPr algn="ctr"/>
                          <a:r>
                            <a:rPr lang="es-MX" dirty="0"/>
                            <a:t>140.27</a:t>
                          </a:r>
                          <a:r>
                            <a:rPr lang="el-GR" dirty="0"/>
                            <a:t>Ω</a:t>
                          </a:r>
                          <a:endParaRPr lang="es-MX" dirty="0"/>
                        </a:p>
                      </a:txBody>
                      <a:tcPr/>
                    </a:tc>
                    <a:extLst>
                      <a:ext uri="{0D108BD9-81ED-4DB2-BD59-A6C34878D82A}">
                        <a16:rowId xmlns:a16="http://schemas.microsoft.com/office/drawing/2014/main" val="396995050"/>
                      </a:ext>
                    </a:extLst>
                  </a:tr>
                  <a:tr h="370840">
                    <a:tc>
                      <a:txBody>
                        <a:bodyPr/>
                        <a:lstStyle/>
                        <a:p>
                          <a:pPr algn="ctr"/>
                          <a:r>
                            <a:rPr lang="es-MX" dirty="0"/>
                            <a:t>5.6k</a:t>
                          </a:r>
                          <a:r>
                            <a:rPr lang="el-GR" dirty="0"/>
                            <a:t>Ω</a:t>
                          </a:r>
                          <a:endParaRPr lang="es-MX" dirty="0"/>
                        </a:p>
                      </a:txBody>
                      <a:tcPr/>
                    </a:tc>
                    <a:tc>
                      <a:txBody>
                        <a:bodyPr/>
                        <a:lstStyle/>
                        <a:p>
                          <a:pPr algn="ctr"/>
                          <a:r>
                            <a:rPr lang="es-MX" dirty="0"/>
                            <a:t>2.83e-2 V</a:t>
                          </a:r>
                        </a:p>
                      </a:txBody>
                      <a:tcPr/>
                    </a:tc>
                    <a:tc>
                      <a:txBody>
                        <a:bodyPr/>
                        <a:lstStyle/>
                        <a:p>
                          <a:pPr algn="ctr"/>
                          <a:r>
                            <a:rPr lang="es-MX" dirty="0"/>
                            <a:t>2.48e-2 V</a:t>
                          </a:r>
                        </a:p>
                      </a:txBody>
                      <a:tcPr/>
                    </a:tc>
                    <a:tc>
                      <a:txBody>
                        <a:bodyPr/>
                        <a:lstStyle/>
                        <a:p>
                          <a:pPr algn="ctr"/>
                          <a:r>
                            <a:rPr lang="es-MX" dirty="0"/>
                            <a:t>1.89e-2 A</a:t>
                          </a:r>
                        </a:p>
                      </a:txBody>
                      <a:tcPr/>
                    </a:tc>
                    <a:tc>
                      <a:txBody>
                        <a:bodyPr/>
                        <a:lstStyle/>
                        <a:p>
                          <a:pPr algn="ctr"/>
                          <a:r>
                            <a:rPr lang="es-MX" dirty="0"/>
                            <a:t>149.73</a:t>
                          </a:r>
                          <a:r>
                            <a:rPr lang="el-GR" dirty="0"/>
                            <a:t>Ω</a:t>
                          </a:r>
                          <a:endParaRPr lang="es-MX" dirty="0"/>
                        </a:p>
                      </a:txBody>
                      <a:tcPr/>
                    </a:tc>
                    <a:tc>
                      <a:txBody>
                        <a:bodyPr/>
                        <a:lstStyle/>
                        <a:p>
                          <a:pPr algn="ctr"/>
                          <a:r>
                            <a:rPr lang="es-MX" dirty="0"/>
                            <a:t>131.21</a:t>
                          </a:r>
                          <a:r>
                            <a:rPr lang="el-GR" dirty="0"/>
                            <a:t>Ω</a:t>
                          </a:r>
                          <a:endParaRPr lang="es-MX" dirty="0"/>
                        </a:p>
                      </a:txBody>
                      <a:tcPr/>
                    </a:tc>
                    <a:extLst>
                      <a:ext uri="{0D108BD9-81ED-4DB2-BD59-A6C34878D82A}">
                        <a16:rowId xmlns:a16="http://schemas.microsoft.com/office/drawing/2014/main" val="2854831460"/>
                      </a:ext>
                    </a:extLst>
                  </a:tr>
                  <a:tr h="370840">
                    <a:tc>
                      <a:txBody>
                        <a:bodyPr/>
                        <a:lstStyle/>
                        <a:p>
                          <a:pPr algn="ctr"/>
                          <a:r>
                            <a:rPr lang="es-MX" dirty="0"/>
                            <a:t>10k</a:t>
                          </a:r>
                          <a:r>
                            <a:rPr lang="el-GR" dirty="0"/>
                            <a:t>Ω</a:t>
                          </a:r>
                          <a:endParaRPr lang="es-MX" dirty="0"/>
                        </a:p>
                      </a:txBody>
                      <a:tcPr/>
                    </a:tc>
                    <a:tc>
                      <a:txBody>
                        <a:bodyPr/>
                        <a:lstStyle/>
                        <a:p>
                          <a:pPr algn="ctr"/>
                          <a:r>
                            <a:rPr lang="es-MX" dirty="0"/>
                            <a:t>2.25e-2 V</a:t>
                          </a:r>
                        </a:p>
                      </a:txBody>
                      <a:tcPr/>
                    </a:tc>
                    <a:tc>
                      <a:txBody>
                        <a:bodyPr/>
                        <a:lstStyle/>
                        <a:p>
                          <a:pPr algn="ctr"/>
                          <a:r>
                            <a:rPr lang="es-MX" dirty="0"/>
                            <a:t>2.11e-2 V</a:t>
                          </a:r>
                        </a:p>
                      </a:txBody>
                      <a:tcPr/>
                    </a:tc>
                    <a:tc>
                      <a:txBody>
                        <a:bodyPr/>
                        <a:lstStyle/>
                        <a:p>
                          <a:pPr algn="ctr"/>
                          <a:r>
                            <a:rPr lang="es-MX" dirty="0"/>
                            <a:t>1.49e-2 A</a:t>
                          </a:r>
                        </a:p>
                      </a:txBody>
                      <a:tcPr/>
                    </a:tc>
                    <a:tc>
                      <a:txBody>
                        <a:bodyPr/>
                        <a:lstStyle/>
                        <a:p>
                          <a:pPr algn="ctr"/>
                          <a:r>
                            <a:rPr lang="es-MX" dirty="0"/>
                            <a:t>151</a:t>
                          </a:r>
                          <a:r>
                            <a:rPr lang="el-GR" dirty="0"/>
                            <a:t>Ω</a:t>
                          </a:r>
                          <a:endParaRPr lang="es-MX" dirty="0"/>
                        </a:p>
                      </a:txBody>
                      <a:tcPr/>
                    </a:tc>
                    <a:tc>
                      <a:txBody>
                        <a:bodyPr/>
                        <a:lstStyle/>
                        <a:p>
                          <a:pPr algn="ctr"/>
                          <a:r>
                            <a:rPr lang="es-MX" dirty="0"/>
                            <a:t>141.6</a:t>
                          </a:r>
                          <a:r>
                            <a:rPr lang="el-GR" dirty="0"/>
                            <a:t>Ω</a:t>
                          </a:r>
                          <a:endParaRPr lang="es-MX" dirty="0"/>
                        </a:p>
                      </a:txBody>
                      <a:tcPr/>
                    </a:tc>
                    <a:extLst>
                      <a:ext uri="{0D108BD9-81ED-4DB2-BD59-A6C34878D82A}">
                        <a16:rowId xmlns:a16="http://schemas.microsoft.com/office/drawing/2014/main" val="2016718167"/>
                      </a:ext>
                    </a:extLst>
                  </a:tr>
                </a:tbl>
              </a:graphicData>
            </a:graphic>
          </p:graphicFrame>
        </mc:Choice>
        <mc:Fallback xmlns="">
          <p:graphicFrame>
            <p:nvGraphicFramePr>
              <p:cNvPr id="11" name="Marcador de contenido 10">
                <a:extLst>
                  <a:ext uri="{FF2B5EF4-FFF2-40B4-BE49-F238E27FC236}">
                    <a16:creationId xmlns:a16="http://schemas.microsoft.com/office/drawing/2014/main" id="{5F1D01C7-8F2A-AC66-DEA7-9CBF2BEEA034}"/>
                  </a:ext>
                </a:extLst>
              </p:cNvPr>
              <p:cNvGraphicFramePr>
                <a:graphicFrameLocks noGrp="1"/>
              </p:cNvGraphicFramePr>
              <p:nvPr>
                <p:ph idx="1"/>
                <p:extLst>
                  <p:ext uri="{D42A27DB-BD31-4B8C-83A1-F6EECF244321}">
                    <p14:modId xmlns:p14="http://schemas.microsoft.com/office/powerpoint/2010/main" val="3522555078"/>
                  </p:ext>
                </p:extLst>
              </p:nvPr>
            </p:nvGraphicFramePr>
            <p:xfrm>
              <a:off x="412776" y="3429000"/>
              <a:ext cx="11376024" cy="1854200"/>
            </p:xfrm>
            <a:graphic>
              <a:graphicData uri="http://schemas.openxmlformats.org/drawingml/2006/table">
                <a:tbl>
                  <a:tblPr firstRow="1" bandRow="1">
                    <a:tableStyleId>{8EC20E35-A176-4012-BC5E-935CFFF8708E}</a:tableStyleId>
                  </a:tblPr>
                  <a:tblGrid>
                    <a:gridCol w="1896004">
                      <a:extLst>
                        <a:ext uri="{9D8B030D-6E8A-4147-A177-3AD203B41FA5}">
                          <a16:colId xmlns:a16="http://schemas.microsoft.com/office/drawing/2014/main" val="2979628110"/>
                        </a:ext>
                      </a:extLst>
                    </a:gridCol>
                    <a:gridCol w="1896004">
                      <a:extLst>
                        <a:ext uri="{9D8B030D-6E8A-4147-A177-3AD203B41FA5}">
                          <a16:colId xmlns:a16="http://schemas.microsoft.com/office/drawing/2014/main" val="4288780377"/>
                        </a:ext>
                      </a:extLst>
                    </a:gridCol>
                    <a:gridCol w="1896004">
                      <a:extLst>
                        <a:ext uri="{9D8B030D-6E8A-4147-A177-3AD203B41FA5}">
                          <a16:colId xmlns:a16="http://schemas.microsoft.com/office/drawing/2014/main" val="1315845334"/>
                        </a:ext>
                      </a:extLst>
                    </a:gridCol>
                    <a:gridCol w="1896004">
                      <a:extLst>
                        <a:ext uri="{9D8B030D-6E8A-4147-A177-3AD203B41FA5}">
                          <a16:colId xmlns:a16="http://schemas.microsoft.com/office/drawing/2014/main" val="2960420975"/>
                        </a:ext>
                      </a:extLst>
                    </a:gridCol>
                    <a:gridCol w="1896004">
                      <a:extLst>
                        <a:ext uri="{9D8B030D-6E8A-4147-A177-3AD203B41FA5}">
                          <a16:colId xmlns:a16="http://schemas.microsoft.com/office/drawing/2014/main" val="441149072"/>
                        </a:ext>
                      </a:extLst>
                    </a:gridCol>
                    <a:gridCol w="1896004">
                      <a:extLst>
                        <a:ext uri="{9D8B030D-6E8A-4147-A177-3AD203B41FA5}">
                          <a16:colId xmlns:a16="http://schemas.microsoft.com/office/drawing/2014/main" val="1150877879"/>
                        </a:ext>
                      </a:extLst>
                    </a:gridCol>
                  </a:tblGrid>
                  <a:tr h="370840">
                    <a:tc>
                      <a:txBody>
                        <a:bodyPr/>
                        <a:lstStyle/>
                        <a:p>
                          <a:endParaRPr lang="es-MX"/>
                        </a:p>
                      </a:txBody>
                      <a:tcPr>
                        <a:blipFill>
                          <a:blip r:embed="rId2"/>
                          <a:stretch>
                            <a:fillRect t="-3279" r="-500965" b="-424590"/>
                          </a:stretch>
                        </a:blipFill>
                      </a:tcPr>
                    </a:tc>
                    <a:tc>
                      <a:txBody>
                        <a:bodyPr/>
                        <a:lstStyle/>
                        <a:p>
                          <a:endParaRPr lang="es-MX"/>
                        </a:p>
                      </a:txBody>
                      <a:tcPr>
                        <a:blipFill>
                          <a:blip r:embed="rId2"/>
                          <a:stretch>
                            <a:fillRect l="-100000" t="-3279" r="-400965" b="-424590"/>
                          </a:stretch>
                        </a:blipFill>
                      </a:tcPr>
                    </a:tc>
                    <a:tc>
                      <a:txBody>
                        <a:bodyPr/>
                        <a:lstStyle/>
                        <a:p>
                          <a:endParaRPr lang="es-MX"/>
                        </a:p>
                      </a:txBody>
                      <a:tcPr>
                        <a:blipFill>
                          <a:blip r:embed="rId2"/>
                          <a:stretch>
                            <a:fillRect l="-199359" t="-3279" r="-299679" b="-424590"/>
                          </a:stretch>
                        </a:blipFill>
                      </a:tcPr>
                    </a:tc>
                    <a:tc>
                      <a:txBody>
                        <a:bodyPr/>
                        <a:lstStyle/>
                        <a:p>
                          <a:endParaRPr lang="es-MX"/>
                        </a:p>
                      </a:txBody>
                      <a:tcPr>
                        <a:blipFill>
                          <a:blip r:embed="rId2"/>
                          <a:stretch>
                            <a:fillRect l="-300322" t="-3279" r="-200643" b="-424590"/>
                          </a:stretch>
                        </a:blipFill>
                      </a:tcPr>
                    </a:tc>
                    <a:tc>
                      <a:txBody>
                        <a:bodyPr/>
                        <a:lstStyle/>
                        <a:p>
                          <a:endParaRPr lang="es-MX"/>
                        </a:p>
                      </a:txBody>
                      <a:tcPr>
                        <a:blipFill>
                          <a:blip r:embed="rId2"/>
                          <a:stretch>
                            <a:fillRect l="-400322" t="-3279" r="-100643" b="-424590"/>
                          </a:stretch>
                        </a:blipFill>
                      </a:tcPr>
                    </a:tc>
                    <a:tc>
                      <a:txBody>
                        <a:bodyPr/>
                        <a:lstStyle/>
                        <a:p>
                          <a:endParaRPr lang="es-MX"/>
                        </a:p>
                      </a:txBody>
                      <a:tcPr>
                        <a:blipFill>
                          <a:blip r:embed="rId2"/>
                          <a:stretch>
                            <a:fillRect l="-500322" t="-3279" r="-643" b="-424590"/>
                          </a:stretch>
                        </a:blipFill>
                      </a:tcPr>
                    </a:tc>
                    <a:extLst>
                      <a:ext uri="{0D108BD9-81ED-4DB2-BD59-A6C34878D82A}">
                        <a16:rowId xmlns:a16="http://schemas.microsoft.com/office/drawing/2014/main" val="3100965531"/>
                      </a:ext>
                    </a:extLst>
                  </a:tr>
                  <a:tr h="370840">
                    <a:tc>
                      <a:txBody>
                        <a:bodyPr/>
                        <a:lstStyle/>
                        <a:p>
                          <a:pPr algn="ctr"/>
                          <a:r>
                            <a:rPr lang="es-MX" dirty="0"/>
                            <a:t>1k</a:t>
                          </a:r>
                          <a:r>
                            <a:rPr lang="el-GR" dirty="0"/>
                            <a:t>Ω</a:t>
                          </a:r>
                          <a:endParaRPr lang="es-MX" dirty="0"/>
                        </a:p>
                      </a:txBody>
                      <a:tcPr/>
                    </a:tc>
                    <a:tc>
                      <a:txBody>
                        <a:bodyPr/>
                        <a:lstStyle/>
                        <a:p>
                          <a:pPr algn="ctr"/>
                          <a:r>
                            <a:rPr lang="es-MX" dirty="0"/>
                            <a:t>3.86e-2 V</a:t>
                          </a:r>
                        </a:p>
                      </a:txBody>
                      <a:tcPr/>
                    </a:tc>
                    <a:tc>
                      <a:txBody>
                        <a:bodyPr/>
                        <a:lstStyle/>
                        <a:p>
                          <a:pPr algn="ctr"/>
                          <a:r>
                            <a:rPr lang="es-MX" dirty="0"/>
                            <a:t>3.5e-2 V</a:t>
                          </a:r>
                        </a:p>
                      </a:txBody>
                      <a:tcPr/>
                    </a:tc>
                    <a:tc>
                      <a:txBody>
                        <a:bodyPr/>
                        <a:lstStyle/>
                        <a:p>
                          <a:pPr algn="ctr"/>
                          <a:r>
                            <a:rPr lang="es-MX" dirty="0"/>
                            <a:t>2.65e-2 A</a:t>
                          </a:r>
                        </a:p>
                      </a:txBody>
                      <a:tcPr/>
                    </a:tc>
                    <a:tc>
                      <a:txBody>
                        <a:bodyPr/>
                        <a:lstStyle/>
                        <a:p>
                          <a:pPr algn="ctr"/>
                          <a:r>
                            <a:rPr lang="es-MX" dirty="0"/>
                            <a:t>145.66</a:t>
                          </a:r>
                          <a:r>
                            <a:rPr lang="el-GR" dirty="0"/>
                            <a:t>Ω</a:t>
                          </a:r>
                          <a:endParaRPr lang="es-MX" dirty="0"/>
                        </a:p>
                      </a:txBody>
                      <a:tcPr/>
                    </a:tc>
                    <a:tc>
                      <a:txBody>
                        <a:bodyPr/>
                        <a:lstStyle/>
                        <a:p>
                          <a:pPr algn="ctr"/>
                          <a:r>
                            <a:rPr lang="es-MX" dirty="0"/>
                            <a:t>132</a:t>
                          </a:r>
                          <a:r>
                            <a:rPr lang="el-GR" dirty="0"/>
                            <a:t>Ω</a:t>
                          </a:r>
                          <a:endParaRPr lang="es-MX" dirty="0"/>
                        </a:p>
                      </a:txBody>
                      <a:tcPr/>
                    </a:tc>
                    <a:extLst>
                      <a:ext uri="{0D108BD9-81ED-4DB2-BD59-A6C34878D82A}">
                        <a16:rowId xmlns:a16="http://schemas.microsoft.com/office/drawing/2014/main" val="2880457736"/>
                      </a:ext>
                    </a:extLst>
                  </a:tr>
                  <a:tr h="370840">
                    <a:tc>
                      <a:txBody>
                        <a:bodyPr/>
                        <a:lstStyle/>
                        <a:p>
                          <a:pPr algn="ctr"/>
                          <a:r>
                            <a:rPr lang="es-MX" dirty="0"/>
                            <a:t>3.3k</a:t>
                          </a:r>
                          <a:r>
                            <a:rPr lang="el-GR" dirty="0"/>
                            <a:t>Ω</a:t>
                          </a:r>
                          <a:endParaRPr lang="es-MX" dirty="0"/>
                        </a:p>
                      </a:txBody>
                      <a:tcPr/>
                    </a:tc>
                    <a:tc>
                      <a:txBody>
                        <a:bodyPr/>
                        <a:lstStyle/>
                        <a:p>
                          <a:pPr algn="ctr"/>
                          <a:r>
                            <a:rPr lang="es-MX" dirty="0"/>
                            <a:t>3.43e-2 V</a:t>
                          </a:r>
                        </a:p>
                      </a:txBody>
                      <a:tcPr/>
                    </a:tc>
                    <a:tc>
                      <a:txBody>
                        <a:bodyPr/>
                        <a:lstStyle/>
                        <a:p>
                          <a:pPr algn="ctr"/>
                          <a:r>
                            <a:rPr lang="es-MX" dirty="0"/>
                            <a:t>3.1e-2 V</a:t>
                          </a:r>
                        </a:p>
                      </a:txBody>
                      <a:tcPr/>
                    </a:tc>
                    <a:tc>
                      <a:txBody>
                        <a:bodyPr/>
                        <a:lstStyle/>
                        <a:p>
                          <a:pPr algn="ctr"/>
                          <a:r>
                            <a:rPr lang="es-MX" dirty="0"/>
                            <a:t>2.21e-2 A</a:t>
                          </a:r>
                        </a:p>
                      </a:txBody>
                      <a:tcPr/>
                    </a:tc>
                    <a:tc>
                      <a:txBody>
                        <a:bodyPr/>
                        <a:lstStyle/>
                        <a:p>
                          <a:pPr algn="ctr"/>
                          <a:r>
                            <a:rPr lang="es-MX" dirty="0"/>
                            <a:t>155.2</a:t>
                          </a:r>
                          <a:r>
                            <a:rPr lang="el-GR" dirty="0"/>
                            <a:t>Ω</a:t>
                          </a:r>
                          <a:endParaRPr lang="es-MX" dirty="0"/>
                        </a:p>
                      </a:txBody>
                      <a:tcPr/>
                    </a:tc>
                    <a:tc>
                      <a:txBody>
                        <a:bodyPr/>
                        <a:lstStyle/>
                        <a:p>
                          <a:pPr algn="ctr"/>
                          <a:r>
                            <a:rPr lang="es-MX" dirty="0"/>
                            <a:t>140.27</a:t>
                          </a:r>
                          <a:r>
                            <a:rPr lang="el-GR" dirty="0"/>
                            <a:t>Ω</a:t>
                          </a:r>
                          <a:endParaRPr lang="es-MX" dirty="0"/>
                        </a:p>
                      </a:txBody>
                      <a:tcPr/>
                    </a:tc>
                    <a:extLst>
                      <a:ext uri="{0D108BD9-81ED-4DB2-BD59-A6C34878D82A}">
                        <a16:rowId xmlns:a16="http://schemas.microsoft.com/office/drawing/2014/main" val="396995050"/>
                      </a:ext>
                    </a:extLst>
                  </a:tr>
                  <a:tr h="370840">
                    <a:tc>
                      <a:txBody>
                        <a:bodyPr/>
                        <a:lstStyle/>
                        <a:p>
                          <a:pPr algn="ctr"/>
                          <a:r>
                            <a:rPr lang="es-MX" dirty="0"/>
                            <a:t>5.6k</a:t>
                          </a:r>
                          <a:r>
                            <a:rPr lang="el-GR" dirty="0"/>
                            <a:t>Ω</a:t>
                          </a:r>
                          <a:endParaRPr lang="es-MX" dirty="0"/>
                        </a:p>
                      </a:txBody>
                      <a:tcPr/>
                    </a:tc>
                    <a:tc>
                      <a:txBody>
                        <a:bodyPr/>
                        <a:lstStyle/>
                        <a:p>
                          <a:pPr algn="ctr"/>
                          <a:r>
                            <a:rPr lang="es-MX" dirty="0"/>
                            <a:t>2.83e-2 V</a:t>
                          </a:r>
                        </a:p>
                      </a:txBody>
                      <a:tcPr/>
                    </a:tc>
                    <a:tc>
                      <a:txBody>
                        <a:bodyPr/>
                        <a:lstStyle/>
                        <a:p>
                          <a:pPr algn="ctr"/>
                          <a:r>
                            <a:rPr lang="es-MX" dirty="0"/>
                            <a:t>2.48e-2 V</a:t>
                          </a:r>
                        </a:p>
                      </a:txBody>
                      <a:tcPr/>
                    </a:tc>
                    <a:tc>
                      <a:txBody>
                        <a:bodyPr/>
                        <a:lstStyle/>
                        <a:p>
                          <a:pPr algn="ctr"/>
                          <a:r>
                            <a:rPr lang="es-MX" dirty="0"/>
                            <a:t>1.89e-2 A</a:t>
                          </a:r>
                        </a:p>
                      </a:txBody>
                      <a:tcPr/>
                    </a:tc>
                    <a:tc>
                      <a:txBody>
                        <a:bodyPr/>
                        <a:lstStyle/>
                        <a:p>
                          <a:pPr algn="ctr"/>
                          <a:r>
                            <a:rPr lang="es-MX" dirty="0"/>
                            <a:t>149.73</a:t>
                          </a:r>
                          <a:r>
                            <a:rPr lang="el-GR" dirty="0"/>
                            <a:t>Ω</a:t>
                          </a:r>
                          <a:endParaRPr lang="es-MX" dirty="0"/>
                        </a:p>
                      </a:txBody>
                      <a:tcPr/>
                    </a:tc>
                    <a:tc>
                      <a:txBody>
                        <a:bodyPr/>
                        <a:lstStyle/>
                        <a:p>
                          <a:pPr algn="ctr"/>
                          <a:r>
                            <a:rPr lang="es-MX" dirty="0"/>
                            <a:t>131.21</a:t>
                          </a:r>
                          <a:r>
                            <a:rPr lang="el-GR" dirty="0"/>
                            <a:t>Ω</a:t>
                          </a:r>
                          <a:endParaRPr lang="es-MX" dirty="0"/>
                        </a:p>
                      </a:txBody>
                      <a:tcPr/>
                    </a:tc>
                    <a:extLst>
                      <a:ext uri="{0D108BD9-81ED-4DB2-BD59-A6C34878D82A}">
                        <a16:rowId xmlns:a16="http://schemas.microsoft.com/office/drawing/2014/main" val="2854831460"/>
                      </a:ext>
                    </a:extLst>
                  </a:tr>
                  <a:tr h="370840">
                    <a:tc>
                      <a:txBody>
                        <a:bodyPr/>
                        <a:lstStyle/>
                        <a:p>
                          <a:pPr algn="ctr"/>
                          <a:r>
                            <a:rPr lang="es-MX" dirty="0"/>
                            <a:t>10k</a:t>
                          </a:r>
                          <a:r>
                            <a:rPr lang="el-GR" dirty="0"/>
                            <a:t>Ω</a:t>
                          </a:r>
                          <a:endParaRPr lang="es-MX" dirty="0"/>
                        </a:p>
                      </a:txBody>
                      <a:tcPr/>
                    </a:tc>
                    <a:tc>
                      <a:txBody>
                        <a:bodyPr/>
                        <a:lstStyle/>
                        <a:p>
                          <a:pPr algn="ctr"/>
                          <a:r>
                            <a:rPr lang="es-MX" dirty="0"/>
                            <a:t>2.25e-2 V</a:t>
                          </a:r>
                        </a:p>
                      </a:txBody>
                      <a:tcPr/>
                    </a:tc>
                    <a:tc>
                      <a:txBody>
                        <a:bodyPr/>
                        <a:lstStyle/>
                        <a:p>
                          <a:pPr algn="ctr"/>
                          <a:r>
                            <a:rPr lang="es-MX" dirty="0"/>
                            <a:t>2.11e-2 V</a:t>
                          </a:r>
                        </a:p>
                      </a:txBody>
                      <a:tcPr/>
                    </a:tc>
                    <a:tc>
                      <a:txBody>
                        <a:bodyPr/>
                        <a:lstStyle/>
                        <a:p>
                          <a:pPr algn="ctr"/>
                          <a:r>
                            <a:rPr lang="es-MX" dirty="0"/>
                            <a:t>1.49e-2 A</a:t>
                          </a:r>
                        </a:p>
                      </a:txBody>
                      <a:tcPr/>
                    </a:tc>
                    <a:tc>
                      <a:txBody>
                        <a:bodyPr/>
                        <a:lstStyle/>
                        <a:p>
                          <a:pPr algn="ctr"/>
                          <a:r>
                            <a:rPr lang="es-MX" dirty="0"/>
                            <a:t>151</a:t>
                          </a:r>
                          <a:r>
                            <a:rPr lang="el-GR" dirty="0"/>
                            <a:t>Ω</a:t>
                          </a:r>
                          <a:endParaRPr lang="es-MX" dirty="0"/>
                        </a:p>
                      </a:txBody>
                      <a:tcPr/>
                    </a:tc>
                    <a:tc>
                      <a:txBody>
                        <a:bodyPr/>
                        <a:lstStyle/>
                        <a:p>
                          <a:pPr algn="ctr"/>
                          <a:r>
                            <a:rPr lang="es-MX" dirty="0"/>
                            <a:t>141.6</a:t>
                          </a:r>
                          <a:r>
                            <a:rPr lang="el-GR" dirty="0"/>
                            <a:t>Ω</a:t>
                          </a:r>
                          <a:endParaRPr lang="es-MX" dirty="0"/>
                        </a:p>
                      </a:txBody>
                      <a:tcPr/>
                    </a:tc>
                    <a:extLst>
                      <a:ext uri="{0D108BD9-81ED-4DB2-BD59-A6C34878D82A}">
                        <a16:rowId xmlns:a16="http://schemas.microsoft.com/office/drawing/2014/main" val="2016718167"/>
                      </a:ext>
                    </a:extLst>
                  </a:tr>
                </a:tbl>
              </a:graphicData>
            </a:graphic>
          </p:graphicFrame>
        </mc:Fallback>
      </mc:AlternateContent>
      <p:sp>
        <p:nvSpPr>
          <p:cNvPr id="15" name="CuadroTexto 14">
            <a:extLst>
              <a:ext uri="{FF2B5EF4-FFF2-40B4-BE49-F238E27FC236}">
                <a16:creationId xmlns:a16="http://schemas.microsoft.com/office/drawing/2014/main" id="{466DD3A2-1F82-3629-C309-65265812AC21}"/>
              </a:ext>
            </a:extLst>
          </p:cNvPr>
          <p:cNvSpPr txBox="1"/>
          <p:nvPr/>
        </p:nvSpPr>
        <p:spPr>
          <a:xfrm>
            <a:off x="407988" y="1592263"/>
            <a:ext cx="11376024" cy="923330"/>
          </a:xfrm>
          <a:prstGeom prst="rect">
            <a:avLst/>
          </a:prstGeom>
          <a:noFill/>
        </p:spPr>
        <p:txBody>
          <a:bodyPr wrap="square">
            <a:spAutoFit/>
          </a:bodyPr>
          <a:lstStyle/>
          <a:p>
            <a:r>
              <a:rPr lang="es-MX" dirty="0">
                <a:solidFill>
                  <a:schemeClr val="bg2">
                    <a:lumMod val="10000"/>
                  </a:schemeClr>
                </a:solidFill>
              </a:rPr>
              <a:t>La resistencia interna de los multiplexores, fue medida con un multímetro, manteniendo fijo el voltaje de polarización en 3V. Los valores obtenidos de las resistencias internas de los multiplexores se encuentran en un rango de 130</a:t>
            </a:r>
            <a:r>
              <a:rPr lang="el-GR" dirty="0">
                <a:solidFill>
                  <a:schemeClr val="bg2">
                    <a:lumMod val="10000"/>
                  </a:schemeClr>
                </a:solidFill>
              </a:rPr>
              <a:t>Ω</a:t>
            </a:r>
            <a:r>
              <a:rPr lang="es-MX" dirty="0">
                <a:solidFill>
                  <a:schemeClr val="bg2">
                    <a:lumMod val="10000"/>
                  </a:schemeClr>
                </a:solidFill>
              </a:rPr>
              <a:t> a 160</a:t>
            </a:r>
            <a:r>
              <a:rPr lang="el-GR" dirty="0">
                <a:solidFill>
                  <a:schemeClr val="bg2">
                    <a:lumMod val="10000"/>
                  </a:schemeClr>
                </a:solidFill>
              </a:rPr>
              <a:t>Ω</a:t>
            </a:r>
            <a:r>
              <a:rPr lang="es-MX" dirty="0">
                <a:solidFill>
                  <a:schemeClr val="bg2">
                    <a:lumMod val="10000"/>
                  </a:schemeClr>
                </a:solidFill>
              </a:rPr>
              <a:t>.</a:t>
            </a:r>
          </a:p>
        </p:txBody>
      </p:sp>
    </p:spTree>
    <p:extLst>
      <p:ext uri="{BB962C8B-B14F-4D97-AF65-F5344CB8AC3E}">
        <p14:creationId xmlns:p14="http://schemas.microsoft.com/office/powerpoint/2010/main" val="3646373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17BF83-14F0-1767-2BF7-33D68123E223}"/>
              </a:ext>
            </a:extLst>
          </p:cNvPr>
          <p:cNvSpPr>
            <a:spLocks noGrp="1"/>
          </p:cNvSpPr>
          <p:nvPr>
            <p:ph type="title"/>
          </p:nvPr>
        </p:nvSpPr>
        <p:spPr/>
        <p:txBody>
          <a:bodyPr/>
          <a:lstStyle/>
          <a:p>
            <a:r>
              <a:rPr lang="es-MX" dirty="0"/>
              <a:t>Resultados de caracterización de </a:t>
            </a:r>
            <a:r>
              <a:rPr lang="es-MX" dirty="0" err="1"/>
              <a:t>fotoresistencia</a:t>
            </a:r>
            <a:endParaRPr lang="es-MX" dirty="0"/>
          </a:p>
        </p:txBody>
      </p:sp>
      <p:sp>
        <p:nvSpPr>
          <p:cNvPr id="4" name="Marcador de fecha 3">
            <a:extLst>
              <a:ext uri="{FF2B5EF4-FFF2-40B4-BE49-F238E27FC236}">
                <a16:creationId xmlns:a16="http://schemas.microsoft.com/office/drawing/2014/main" id="{49DE4815-5FCD-2C0B-8136-232897ED936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30A2646-6AB9-8C3E-7664-3DD6498F585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B547B0E9-95BE-B0ED-46B3-317D9E22AE61}"/>
              </a:ext>
            </a:extLst>
          </p:cNvPr>
          <p:cNvSpPr>
            <a:spLocks noGrp="1"/>
          </p:cNvSpPr>
          <p:nvPr>
            <p:ph type="sldNum" sz="quarter" idx="12"/>
          </p:nvPr>
        </p:nvSpPr>
        <p:spPr/>
        <p:txBody>
          <a:bodyPr/>
          <a:lstStyle/>
          <a:p>
            <a:fld id="{36B5EA5A-BC32-A742-B11B-8E7414D5B535}" type="slidenum">
              <a:rPr lang="en-US" smtClean="0"/>
              <a:pPr/>
              <a:t>58</a:t>
            </a:fld>
            <a:endParaRPr lang="en-US" dirty="0"/>
          </a:p>
        </p:txBody>
      </p:sp>
      <p:pic>
        <p:nvPicPr>
          <p:cNvPr id="15" name="Marcador de contenido 14" descr="Imagen que contiene tabla, agua, reloj, medidor&#10;&#10;Descripción generada automáticamente">
            <a:extLst>
              <a:ext uri="{FF2B5EF4-FFF2-40B4-BE49-F238E27FC236}">
                <a16:creationId xmlns:a16="http://schemas.microsoft.com/office/drawing/2014/main" id="{361F6398-C048-2E83-7D3A-CC2A490736C9}"/>
              </a:ext>
            </a:extLst>
          </p:cNvPr>
          <p:cNvPicPr>
            <a:picLocks noGrp="1" noChangeAspect="1"/>
          </p:cNvPicPr>
          <p:nvPr>
            <p:ph idx="1"/>
          </p:nvPr>
        </p:nvPicPr>
        <p:blipFill>
          <a:blip r:embed="rId3"/>
          <a:stretch>
            <a:fillRect/>
          </a:stretch>
        </p:blipFill>
        <p:spPr>
          <a:xfrm>
            <a:off x="407988" y="3302949"/>
            <a:ext cx="5292000" cy="2880000"/>
          </a:xfrm>
        </p:spPr>
      </p:pic>
      <mc:AlternateContent xmlns:mc="http://schemas.openxmlformats.org/markup-compatibility/2006" xmlns:a14="http://schemas.microsoft.com/office/drawing/2010/main">
        <mc:Choice Requires="a14">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1702">
                    <a:tc>
                      <a:txBody>
                        <a:bodyPr/>
                        <a:lstStyle/>
                        <a:p>
                          <a:pPr algn="ct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𝑽</m:t>
                                    </m:r>
                                  </m:e>
                                  <m:sub>
                                    <m:r>
                                      <a:rPr lang="es-MX" sz="1800" b="1" i="1" smtClean="0">
                                        <a:latin typeface="Cambria Math" panose="02040503050406030204" pitchFamily="18" charset="0"/>
                                      </a:rPr>
                                      <m:t>𝑭𝒖𝒆𝒏𝒕𝒆</m:t>
                                    </m:r>
                                  </m:sub>
                                </m:sSub>
                              </m:oMath>
                            </m:oMathPara>
                          </a14:m>
                          <a:endParaRPr lang="es-MX" sz="1800" dirty="0"/>
                        </a:p>
                      </a:txBody>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pPr algn="ctr"/>
                          <a14:m>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𝑹</m:t>
                                  </m:r>
                                </m:e>
                                <m:sub>
                                  <m:r>
                                    <a:rPr lang="es-MX" sz="1800" b="1" i="1" smtClean="0">
                                      <a:latin typeface="Cambria Math" panose="02040503050406030204" pitchFamily="18" charset="0"/>
                                    </a:rPr>
                                    <m:t>𝒎𝒆𝒅</m:t>
                                  </m:r>
                                </m:sub>
                              </m:sSub>
                            </m:oMath>
                          </a14:m>
                          <a:r>
                            <a:rPr lang="es-MX" sz="1800" dirty="0"/>
                            <a:t> (k</a:t>
                          </a:r>
                          <a:r>
                            <a:rPr lang="el-GR" sz="1800" dirty="0"/>
                            <a:t>Ω</a:t>
                          </a:r>
                          <a:r>
                            <a:rPr lang="es-MX" sz="1800" dirty="0"/>
                            <a:t>)</a:t>
                          </a:r>
                        </a:p>
                      </a:txBody>
                      <a:tcPr/>
                    </a:tc>
                    <a:extLst>
                      <a:ext uri="{0D108BD9-81ED-4DB2-BD59-A6C34878D82A}">
                        <a16:rowId xmlns:a16="http://schemas.microsoft.com/office/drawing/2014/main" val="1001990088"/>
                      </a:ext>
                    </a:extLst>
                  </a:tr>
                  <a:tr h="355677">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55677">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55677">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55677">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Choice>
        <mc:Fallback xmlns="">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5760">
                    <a:tc>
                      <a:txBody>
                        <a:bodyPr/>
                        <a:lstStyle/>
                        <a:p>
                          <a:endParaRPr lang="es-MX"/>
                        </a:p>
                      </a:txBody>
                      <a:tcPr>
                        <a:blipFill>
                          <a:blip r:embed="rId4"/>
                          <a:stretch>
                            <a:fillRect t="-8333" r="-200926" b="-1226667"/>
                          </a:stretch>
                        </a:blipFill>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endParaRPr lang="es-MX"/>
                        </a:p>
                      </a:txBody>
                      <a:tcPr>
                        <a:blipFill>
                          <a:blip r:embed="rId4"/>
                          <a:stretch>
                            <a:fillRect l="-200309" t="-8333" r="-617" b="-1226667"/>
                          </a:stretch>
                        </a:blipFill>
                      </a:tcPr>
                    </a:tc>
                    <a:extLst>
                      <a:ext uri="{0D108BD9-81ED-4DB2-BD59-A6C34878D82A}">
                        <a16:rowId xmlns:a16="http://schemas.microsoft.com/office/drawing/2014/main" val="1001990088"/>
                      </a:ext>
                    </a:extLst>
                  </a:tr>
                  <a:tr h="365760">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65760">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65760">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65760">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Fallback>
      </mc:AlternateContent>
      <p:sp>
        <p:nvSpPr>
          <p:cNvPr id="16" name="CuadroTexto 15">
            <a:extLst>
              <a:ext uri="{FF2B5EF4-FFF2-40B4-BE49-F238E27FC236}">
                <a16:creationId xmlns:a16="http://schemas.microsoft.com/office/drawing/2014/main" id="{C8A7259C-4F8E-65F3-AF73-18E966076936}"/>
              </a:ext>
            </a:extLst>
          </p:cNvPr>
          <p:cNvSpPr txBox="1"/>
          <p:nvPr/>
        </p:nvSpPr>
        <p:spPr>
          <a:xfrm>
            <a:off x="420703" y="1449388"/>
            <a:ext cx="5292000" cy="1754326"/>
          </a:xfrm>
          <a:prstGeom prst="rect">
            <a:avLst/>
          </a:prstGeom>
          <a:noFill/>
        </p:spPr>
        <p:txBody>
          <a:bodyPr wrap="square">
            <a:spAutoFit/>
          </a:bodyPr>
          <a:lstStyle/>
          <a:p>
            <a:r>
              <a:rPr lang="es-MX" dirty="0">
                <a:solidFill>
                  <a:schemeClr val="bg2">
                    <a:lumMod val="10000"/>
                  </a:schemeClr>
                </a:solidFill>
              </a:rPr>
              <a:t>Se definió el voltaje adecuado para alimentar el LED de 3W, su brillo varía según el voltaje aplicado. Se alimentó el LED con 3V, 3.3V y 3.5V, variando el </a:t>
            </a:r>
            <a:r>
              <a:rPr lang="es-MX" dirty="0" err="1">
                <a:solidFill>
                  <a:schemeClr val="bg2">
                    <a:lumMod val="10000"/>
                  </a:schemeClr>
                </a:solidFill>
              </a:rPr>
              <a:t>duty</a:t>
            </a:r>
            <a:r>
              <a:rPr lang="es-MX" dirty="0">
                <a:solidFill>
                  <a:schemeClr val="bg2">
                    <a:lumMod val="10000"/>
                  </a:schemeClr>
                </a:solidFill>
              </a:rPr>
              <a:t> </a:t>
            </a:r>
            <a:r>
              <a:rPr lang="es-MX" dirty="0" err="1">
                <a:solidFill>
                  <a:schemeClr val="bg2">
                    <a:lumMod val="10000"/>
                  </a:schemeClr>
                </a:solidFill>
              </a:rPr>
              <a:t>cycle</a:t>
            </a:r>
            <a:r>
              <a:rPr lang="es-MX" dirty="0">
                <a:solidFill>
                  <a:schemeClr val="bg2">
                    <a:lumMod val="10000"/>
                  </a:schemeClr>
                </a:solidFill>
              </a:rPr>
              <a:t> del PWM.</a:t>
            </a:r>
          </a:p>
          <a:p>
            <a:r>
              <a:rPr lang="es-MX" dirty="0">
                <a:solidFill>
                  <a:schemeClr val="bg2">
                    <a:lumMod val="10000"/>
                  </a:schemeClr>
                </a:solidFill>
              </a:rPr>
              <a:t>Se midió la resistencia de la fotorresistencia en cada caso.</a:t>
            </a:r>
          </a:p>
        </p:txBody>
      </p:sp>
    </p:spTree>
    <p:extLst>
      <p:ext uri="{BB962C8B-B14F-4D97-AF65-F5344CB8AC3E}">
        <p14:creationId xmlns:p14="http://schemas.microsoft.com/office/powerpoint/2010/main" val="2585254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1CC15A6-E2FF-7058-B59B-8DD1B3478BA9}"/>
              </a:ext>
            </a:extLst>
          </p:cNvPr>
          <p:cNvSpPr>
            <a:spLocks noGrp="1"/>
          </p:cNvSpPr>
          <p:nvPr>
            <p:ph type="title"/>
          </p:nvPr>
        </p:nvSpPr>
        <p:spPr/>
        <p:txBody>
          <a:bodyPr/>
          <a:lstStyle/>
          <a:p>
            <a:endParaRPr lang="es-MX" dirty="0"/>
          </a:p>
        </p:txBody>
      </p:sp>
      <p:sp>
        <p:nvSpPr>
          <p:cNvPr id="4" name="Marcador de fecha 3">
            <a:extLst>
              <a:ext uri="{FF2B5EF4-FFF2-40B4-BE49-F238E27FC236}">
                <a16:creationId xmlns:a16="http://schemas.microsoft.com/office/drawing/2014/main" id="{B8BEF00D-91A6-BC6C-E159-804475965AD6}"/>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4D75D30-F095-9D55-1513-65922899D2EA}"/>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C19D88-37B1-FA16-F3C7-68782DC3879F}"/>
              </a:ext>
            </a:extLst>
          </p:cNvPr>
          <p:cNvSpPr>
            <a:spLocks noGrp="1"/>
          </p:cNvSpPr>
          <p:nvPr>
            <p:ph type="sldNum" sz="quarter" idx="12"/>
          </p:nvPr>
        </p:nvSpPr>
        <p:spPr/>
        <p:txBody>
          <a:bodyPr/>
          <a:lstStyle/>
          <a:p>
            <a:fld id="{36B5EA5A-BC32-A742-B11B-8E7414D5B535}" type="slidenum">
              <a:rPr lang="en-US" smtClean="0"/>
              <a:pPr/>
              <a:t>59</a:t>
            </a:fld>
            <a:endParaRPr lang="en-US" dirty="0"/>
          </a:p>
        </p:txBody>
      </p:sp>
      <p:pic>
        <p:nvPicPr>
          <p:cNvPr id="8" name="Marcador de contenido 7" descr="Imagen que contiene agua, competencia de atletismo, hombre, jugando&#10;&#10;Descripción generada automáticamente">
            <a:extLst>
              <a:ext uri="{FF2B5EF4-FFF2-40B4-BE49-F238E27FC236}">
                <a16:creationId xmlns:a16="http://schemas.microsoft.com/office/drawing/2014/main" id="{E6039792-06A8-889F-7B22-9C6AD508521A}"/>
              </a:ext>
            </a:extLst>
          </p:cNvPr>
          <p:cNvPicPr>
            <a:picLocks noChangeAspect="1"/>
          </p:cNvPicPr>
          <p:nvPr/>
        </p:nvPicPr>
        <p:blipFill>
          <a:blip r:embed="rId2"/>
          <a:stretch>
            <a:fillRect/>
          </a:stretch>
        </p:blipFill>
        <p:spPr>
          <a:xfrm>
            <a:off x="8075613" y="1656955"/>
            <a:ext cx="3208044" cy="4550418"/>
          </a:xfrm>
          <a:prstGeom prst="rect">
            <a:avLst/>
          </a:prstGeom>
        </p:spPr>
      </p:pic>
      <p:sp>
        <p:nvSpPr>
          <p:cNvPr id="10" name="Marcador de contenido 9">
            <a:extLst>
              <a:ext uri="{FF2B5EF4-FFF2-40B4-BE49-F238E27FC236}">
                <a16:creationId xmlns:a16="http://schemas.microsoft.com/office/drawing/2014/main" id="{C9A1B98D-C02A-204E-4447-91BD3936F94E}"/>
              </a:ext>
            </a:extLst>
          </p:cNvPr>
          <p:cNvSpPr>
            <a:spLocks noGrp="1"/>
          </p:cNvSpPr>
          <p:nvPr>
            <p:ph idx="1"/>
          </p:nvPr>
        </p:nvSpPr>
        <p:spPr>
          <a:xfrm>
            <a:off x="407989" y="2708275"/>
            <a:ext cx="7524749" cy="2232025"/>
          </a:xfrm>
        </p:spPr>
        <p:txBody>
          <a:bodyPr/>
          <a:lstStyle/>
          <a:p>
            <a:r>
              <a:rPr lang="es-MX" b="0" dirty="0">
                <a:solidFill>
                  <a:schemeClr val="bg2">
                    <a:lumMod val="10000"/>
                  </a:schemeClr>
                </a:solidFill>
              </a:rPr>
              <a:t>Se alimentó el LED de 3W con 3.3V y junto con la fotorresistencia se colocaron dentro de una caja obscura.</a:t>
            </a:r>
          </a:p>
          <a:p>
            <a:r>
              <a:rPr lang="es-MX" b="0" dirty="0">
                <a:solidFill>
                  <a:schemeClr val="bg2">
                    <a:lumMod val="10000"/>
                  </a:schemeClr>
                </a:solidFill>
              </a:rPr>
              <a:t>Con un circuito divisor de voltaje se obtuvieron las gráficas del comportamiento de la fotorresistencia con diferentes intensidades de luz.</a:t>
            </a:r>
          </a:p>
        </p:txBody>
      </p:sp>
    </p:spTree>
    <p:extLst>
      <p:ext uri="{BB962C8B-B14F-4D97-AF65-F5344CB8AC3E}">
        <p14:creationId xmlns:p14="http://schemas.microsoft.com/office/powerpoint/2010/main" val="421217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602095"/>
            <a:ext cx="11376025" cy="4608512"/>
          </a:xfrm>
        </p:spPr>
        <p:txBody>
          <a:bodyPr/>
          <a:lstStyle/>
          <a:p>
            <a:pPr marL="0" indent="0" algn="just">
              <a:buNone/>
            </a:pPr>
            <a:r>
              <a:rPr lang="es-MX" noProof="0" dirty="0"/>
              <a:t>La radiación infrarroja es un tipo de radiación electromagnética que se encuentra en el rango de 0.78µm - 1mm.</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6</a:t>
            </a:fld>
            <a:endParaRPr lang="en-US" dirty="0"/>
          </a:p>
        </p:txBody>
      </p:sp>
      <p:graphicFrame>
        <p:nvGraphicFramePr>
          <p:cNvPr id="7" name="Table 6">
            <a:extLst>
              <a:ext uri="{FF2B5EF4-FFF2-40B4-BE49-F238E27FC236}">
                <a16:creationId xmlns:a16="http://schemas.microsoft.com/office/drawing/2014/main" id="{C9150012-98F7-EF49-9A10-F3B1008A9DEC}"/>
              </a:ext>
            </a:extLst>
          </p:cNvPr>
          <p:cNvGraphicFramePr>
            <a:graphicFrameLocks noGrp="1"/>
          </p:cNvGraphicFramePr>
          <p:nvPr>
            <p:extLst>
              <p:ext uri="{D42A27DB-BD31-4B8C-83A1-F6EECF244321}">
                <p14:modId xmlns:p14="http://schemas.microsoft.com/office/powerpoint/2010/main" val="1971700365"/>
              </p:ext>
            </p:extLst>
          </p:nvPr>
        </p:nvGraphicFramePr>
        <p:xfrm>
          <a:off x="2032000" y="2708128"/>
          <a:ext cx="8128000" cy="296672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2035373421"/>
                    </a:ext>
                  </a:extLst>
                </a:gridCol>
                <a:gridCol w="4064000">
                  <a:extLst>
                    <a:ext uri="{9D8B030D-6E8A-4147-A177-3AD203B41FA5}">
                      <a16:colId xmlns:a16="http://schemas.microsoft.com/office/drawing/2014/main" val="972526632"/>
                    </a:ext>
                  </a:extLst>
                </a:gridCol>
              </a:tblGrid>
              <a:tr h="370840">
                <a:tc>
                  <a:txBody>
                    <a:bodyPr/>
                    <a:lstStyle/>
                    <a:p>
                      <a:r>
                        <a:rPr lang="es-MX" noProof="0" dirty="0"/>
                        <a:t>Región</a:t>
                      </a:r>
                    </a:p>
                  </a:txBody>
                  <a:tcPr/>
                </a:tc>
                <a:tc>
                  <a:txBody>
                    <a:bodyPr/>
                    <a:lstStyle/>
                    <a:p>
                      <a:r>
                        <a:rPr lang="es-MX" noProof="0" dirty="0"/>
                        <a:t>Rango de frecuencia (µm)</a:t>
                      </a:r>
                    </a:p>
                  </a:txBody>
                  <a:tcPr/>
                </a:tc>
                <a:extLst>
                  <a:ext uri="{0D108BD9-81ED-4DB2-BD59-A6C34878D82A}">
                    <a16:rowId xmlns:a16="http://schemas.microsoft.com/office/drawing/2014/main" val="3273325328"/>
                  </a:ext>
                </a:extLst>
              </a:tr>
              <a:tr h="370840">
                <a:tc>
                  <a:txBody>
                    <a:bodyPr/>
                    <a:lstStyle/>
                    <a:p>
                      <a:r>
                        <a:rPr lang="es-MX" noProof="0" dirty="0" err="1"/>
                        <a:t>Near</a:t>
                      </a:r>
                      <a:r>
                        <a:rPr lang="es-MX" noProof="0" dirty="0"/>
                        <a:t> </a:t>
                      </a:r>
                      <a:r>
                        <a:rPr lang="es-MX" noProof="0" dirty="0" err="1"/>
                        <a:t>infrared</a:t>
                      </a:r>
                      <a:r>
                        <a:rPr lang="es-MX" noProof="0" dirty="0"/>
                        <a:t> (NIR)</a:t>
                      </a:r>
                    </a:p>
                  </a:txBody>
                  <a:tcPr/>
                </a:tc>
                <a:tc>
                  <a:txBody>
                    <a:bodyPr/>
                    <a:lstStyle/>
                    <a:p>
                      <a:r>
                        <a:rPr lang="es-MX" noProof="0" dirty="0"/>
                        <a:t>0.78 – 1</a:t>
                      </a:r>
                    </a:p>
                  </a:txBody>
                  <a:tcPr/>
                </a:tc>
                <a:extLst>
                  <a:ext uri="{0D108BD9-81ED-4DB2-BD59-A6C34878D82A}">
                    <a16:rowId xmlns:a16="http://schemas.microsoft.com/office/drawing/2014/main" val="4180932895"/>
                  </a:ext>
                </a:extLst>
              </a:tr>
              <a:tr h="370840">
                <a:tc>
                  <a:txBody>
                    <a:bodyPr/>
                    <a:lstStyle/>
                    <a:p>
                      <a:r>
                        <a:rPr lang="es-MX" noProof="0" dirty="0"/>
                        <a:t>Short </a:t>
                      </a:r>
                      <a:r>
                        <a:rPr lang="es-MX" noProof="0" dirty="0" err="1"/>
                        <a:t>wavelength</a:t>
                      </a:r>
                      <a:r>
                        <a:rPr lang="es-MX" noProof="0" dirty="0"/>
                        <a:t> IR (SWIR</a:t>
                      </a:r>
                    </a:p>
                  </a:txBody>
                  <a:tcPr/>
                </a:tc>
                <a:tc>
                  <a:txBody>
                    <a:bodyPr/>
                    <a:lstStyle/>
                    <a:p>
                      <a:r>
                        <a:rPr lang="es-MX" noProof="0" dirty="0"/>
                        <a:t>1 – 3</a:t>
                      </a:r>
                    </a:p>
                  </a:txBody>
                  <a:tcPr/>
                </a:tc>
                <a:extLst>
                  <a:ext uri="{0D108BD9-81ED-4DB2-BD59-A6C34878D82A}">
                    <a16:rowId xmlns:a16="http://schemas.microsoft.com/office/drawing/2014/main" val="86886483"/>
                  </a:ext>
                </a:extLst>
              </a:tr>
              <a:tr h="370840">
                <a:tc>
                  <a:txBody>
                    <a:bodyPr/>
                    <a:lstStyle/>
                    <a:p>
                      <a:r>
                        <a:rPr lang="es-MX" noProof="0" dirty="0"/>
                        <a:t>Medium </a:t>
                      </a:r>
                      <a:r>
                        <a:rPr lang="es-MX" noProof="0" dirty="0" err="1"/>
                        <a:t>wavelength</a:t>
                      </a:r>
                      <a:r>
                        <a:rPr lang="es-MX" noProof="0" dirty="0"/>
                        <a:t> IR (MWIR)</a:t>
                      </a:r>
                    </a:p>
                  </a:txBody>
                  <a:tcPr/>
                </a:tc>
                <a:tc>
                  <a:txBody>
                    <a:bodyPr/>
                    <a:lstStyle/>
                    <a:p>
                      <a:r>
                        <a:rPr lang="es-MX" noProof="0" dirty="0"/>
                        <a:t>3 – 6</a:t>
                      </a:r>
                    </a:p>
                  </a:txBody>
                  <a:tcPr/>
                </a:tc>
                <a:extLst>
                  <a:ext uri="{0D108BD9-81ED-4DB2-BD59-A6C34878D82A}">
                    <a16:rowId xmlns:a16="http://schemas.microsoft.com/office/drawing/2014/main" val="1067053070"/>
                  </a:ext>
                </a:extLst>
              </a:tr>
              <a:tr h="370840">
                <a:tc>
                  <a:txBody>
                    <a:bodyPr/>
                    <a:lstStyle/>
                    <a:p>
                      <a:r>
                        <a:rPr lang="es-MX" noProof="0" dirty="0"/>
                        <a:t>Long </a:t>
                      </a:r>
                      <a:r>
                        <a:rPr lang="es-MX" noProof="0" dirty="0" err="1"/>
                        <a:t>wavelength</a:t>
                      </a:r>
                      <a:r>
                        <a:rPr lang="es-MX" noProof="0" dirty="0"/>
                        <a:t> IR (LWIR)</a:t>
                      </a:r>
                    </a:p>
                  </a:txBody>
                  <a:tcPr/>
                </a:tc>
                <a:tc>
                  <a:txBody>
                    <a:bodyPr/>
                    <a:lstStyle/>
                    <a:p>
                      <a:r>
                        <a:rPr lang="es-MX" noProof="0" dirty="0"/>
                        <a:t>6 – 15</a:t>
                      </a:r>
                    </a:p>
                  </a:txBody>
                  <a:tcPr/>
                </a:tc>
                <a:extLst>
                  <a:ext uri="{0D108BD9-81ED-4DB2-BD59-A6C34878D82A}">
                    <a16:rowId xmlns:a16="http://schemas.microsoft.com/office/drawing/2014/main" val="795986900"/>
                  </a:ext>
                </a:extLst>
              </a:tr>
              <a:tr h="370840">
                <a:tc>
                  <a:txBody>
                    <a:bodyPr/>
                    <a:lstStyle/>
                    <a:p>
                      <a:r>
                        <a:rPr lang="es-MX" noProof="0" dirty="0" err="1"/>
                        <a:t>Very</a:t>
                      </a:r>
                      <a:r>
                        <a:rPr lang="es-MX" noProof="0" dirty="0"/>
                        <a:t> </a:t>
                      </a:r>
                      <a:r>
                        <a:rPr lang="es-MX" noProof="0" dirty="0" err="1"/>
                        <a:t>long</a:t>
                      </a:r>
                      <a:r>
                        <a:rPr lang="es-MX" noProof="0" dirty="0"/>
                        <a:t> </a:t>
                      </a:r>
                      <a:r>
                        <a:rPr lang="es-MX" noProof="0" dirty="0" err="1"/>
                        <a:t>wavelength</a:t>
                      </a:r>
                      <a:r>
                        <a:rPr lang="es-MX" noProof="0" dirty="0"/>
                        <a:t> IR (VLWIR)</a:t>
                      </a:r>
                    </a:p>
                  </a:txBody>
                  <a:tcPr/>
                </a:tc>
                <a:tc>
                  <a:txBody>
                    <a:bodyPr/>
                    <a:lstStyle/>
                    <a:p>
                      <a:r>
                        <a:rPr lang="es-MX" noProof="0" dirty="0"/>
                        <a:t>15 – 30</a:t>
                      </a:r>
                    </a:p>
                  </a:txBody>
                  <a:tcPr/>
                </a:tc>
                <a:extLst>
                  <a:ext uri="{0D108BD9-81ED-4DB2-BD59-A6C34878D82A}">
                    <a16:rowId xmlns:a16="http://schemas.microsoft.com/office/drawing/2014/main" val="3652570872"/>
                  </a:ext>
                </a:extLst>
              </a:tr>
              <a:tr h="370840">
                <a:tc>
                  <a:txBody>
                    <a:bodyPr/>
                    <a:lstStyle/>
                    <a:p>
                      <a:r>
                        <a:rPr lang="es-MX" noProof="0" dirty="0"/>
                        <a:t>Far </a:t>
                      </a:r>
                      <a:r>
                        <a:rPr lang="es-MX" noProof="0" dirty="0" err="1"/>
                        <a:t>infrared</a:t>
                      </a:r>
                      <a:r>
                        <a:rPr lang="es-MX" noProof="0" dirty="0"/>
                        <a:t> (FIR)</a:t>
                      </a:r>
                    </a:p>
                  </a:txBody>
                  <a:tcPr/>
                </a:tc>
                <a:tc>
                  <a:txBody>
                    <a:bodyPr/>
                    <a:lstStyle/>
                    <a:p>
                      <a:r>
                        <a:rPr lang="es-MX" noProof="0" dirty="0"/>
                        <a:t>30 – 100</a:t>
                      </a:r>
                    </a:p>
                  </a:txBody>
                  <a:tcPr/>
                </a:tc>
                <a:extLst>
                  <a:ext uri="{0D108BD9-81ED-4DB2-BD59-A6C34878D82A}">
                    <a16:rowId xmlns:a16="http://schemas.microsoft.com/office/drawing/2014/main" val="1098733844"/>
                  </a:ext>
                </a:extLst>
              </a:tr>
              <a:tr h="370840">
                <a:tc>
                  <a:txBody>
                    <a:bodyPr/>
                    <a:lstStyle/>
                    <a:p>
                      <a:r>
                        <a:rPr lang="es-MX" noProof="0" dirty="0" err="1"/>
                        <a:t>Submillimeter</a:t>
                      </a:r>
                      <a:r>
                        <a:rPr lang="es-MX" noProof="0" dirty="0"/>
                        <a:t> (</a:t>
                      </a:r>
                      <a:r>
                        <a:rPr lang="es-MX" noProof="0" dirty="0" err="1"/>
                        <a:t>SubMM</a:t>
                      </a:r>
                      <a:r>
                        <a:rPr lang="es-MX" noProof="0" dirty="0"/>
                        <a:t>)</a:t>
                      </a:r>
                    </a:p>
                  </a:txBody>
                  <a:tcPr/>
                </a:tc>
                <a:tc>
                  <a:txBody>
                    <a:bodyPr/>
                    <a:lstStyle/>
                    <a:p>
                      <a:r>
                        <a:rPr lang="es-MX" noProof="0" dirty="0"/>
                        <a:t>100 - 1000</a:t>
                      </a:r>
                    </a:p>
                  </a:txBody>
                  <a:tcPr/>
                </a:tc>
                <a:extLst>
                  <a:ext uri="{0D108BD9-81ED-4DB2-BD59-A6C34878D82A}">
                    <a16:rowId xmlns:a16="http://schemas.microsoft.com/office/drawing/2014/main" val="1091310701"/>
                  </a:ext>
                </a:extLst>
              </a:tr>
            </a:tbl>
          </a:graphicData>
        </a:graphic>
      </p:graphicFrame>
    </p:spTree>
    <p:extLst>
      <p:ext uri="{BB962C8B-B14F-4D97-AF65-F5344CB8AC3E}">
        <p14:creationId xmlns:p14="http://schemas.microsoft.com/office/powerpoint/2010/main" val="3586682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Gráfico&#10;&#10;Descripción generada automáticamente">
            <a:extLst>
              <a:ext uri="{FF2B5EF4-FFF2-40B4-BE49-F238E27FC236}">
                <a16:creationId xmlns:a16="http://schemas.microsoft.com/office/drawing/2014/main" id="{9FF8624D-0C7F-6E0B-C789-81D74ED638BA}"/>
              </a:ext>
            </a:extLst>
          </p:cNvPr>
          <p:cNvPicPr>
            <a:picLocks noGrp="1" noChangeAspect="1"/>
          </p:cNvPicPr>
          <p:nvPr>
            <p:ph idx="1"/>
          </p:nvPr>
        </p:nvPicPr>
        <p:blipFill>
          <a:blip r:embed="rId2"/>
          <a:srcRect l="10347" t="3679" r="8679" b="5303"/>
          <a:stretch/>
        </p:blipFill>
        <p:spPr>
          <a:xfrm>
            <a:off x="453002" y="801128"/>
            <a:ext cx="9324198" cy="5255744"/>
          </a:xfrm>
        </p:spPr>
      </p:pic>
      <p:sp>
        <p:nvSpPr>
          <p:cNvPr id="3" name="Título 2">
            <a:extLst>
              <a:ext uri="{FF2B5EF4-FFF2-40B4-BE49-F238E27FC236}">
                <a16:creationId xmlns:a16="http://schemas.microsoft.com/office/drawing/2014/main" id="{CCEB9C48-E30B-E2B0-EBE4-4011909F58D9}"/>
              </a:ext>
            </a:extLst>
          </p:cNvPr>
          <p:cNvSpPr>
            <a:spLocks noGrp="1"/>
          </p:cNvSpPr>
          <p:nvPr>
            <p:ph type="title"/>
          </p:nvPr>
        </p:nvSpPr>
        <p:spPr/>
        <p:txBody>
          <a:bodyPr/>
          <a:lstStyle/>
          <a:p>
            <a:r>
              <a:rPr lang="es-MX" dirty="0"/>
              <a:t>Respuesta de lumínica</a:t>
            </a:r>
          </a:p>
        </p:txBody>
      </p:sp>
      <p:sp>
        <p:nvSpPr>
          <p:cNvPr id="4" name="Marcador de fecha 3">
            <a:extLst>
              <a:ext uri="{FF2B5EF4-FFF2-40B4-BE49-F238E27FC236}">
                <a16:creationId xmlns:a16="http://schemas.microsoft.com/office/drawing/2014/main" id="{2468877D-5F59-ACD8-BA8A-14250177534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70C3F537-3DEF-F648-6D08-B0A03BB0047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AA35C37-2B0C-B3B3-CCD4-DF46C811F99A}"/>
              </a:ext>
            </a:extLst>
          </p:cNvPr>
          <p:cNvSpPr>
            <a:spLocks noGrp="1"/>
          </p:cNvSpPr>
          <p:nvPr>
            <p:ph type="sldNum" sz="quarter" idx="12"/>
          </p:nvPr>
        </p:nvSpPr>
        <p:spPr/>
        <p:txBody>
          <a:bodyPr/>
          <a:lstStyle/>
          <a:p>
            <a:fld id="{36B5EA5A-BC32-A742-B11B-8E7414D5B535}" type="slidenum">
              <a:rPr lang="en-US" smtClean="0"/>
              <a:pPr/>
              <a:t>60</a:t>
            </a:fld>
            <a:endParaRPr lang="en-US" dirty="0"/>
          </a:p>
        </p:txBody>
      </p:sp>
      <p:cxnSp>
        <p:nvCxnSpPr>
          <p:cNvPr id="7" name="Conector recto de flecha 6">
            <a:extLst>
              <a:ext uri="{FF2B5EF4-FFF2-40B4-BE49-F238E27FC236}">
                <a16:creationId xmlns:a16="http://schemas.microsoft.com/office/drawing/2014/main" id="{DB486E42-0FDB-B572-6D2E-3C92BED7D7F8}"/>
              </a:ext>
            </a:extLst>
          </p:cNvPr>
          <p:cNvCxnSpPr/>
          <p:nvPr/>
        </p:nvCxnSpPr>
        <p:spPr>
          <a:xfrm flipV="1">
            <a:off x="9730503" y="3352818"/>
            <a:ext cx="696836" cy="21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9E3C6DFD-EFC2-0E4E-5959-CBDB9A49399A}"/>
              </a:ext>
            </a:extLst>
          </p:cNvPr>
          <p:cNvCxnSpPr/>
          <p:nvPr/>
        </p:nvCxnSpPr>
        <p:spPr>
          <a:xfrm flipV="1">
            <a:off x="9735352" y="2365343"/>
            <a:ext cx="696836" cy="21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C006A9F8-A296-9AA4-EB6D-7DB89B07F324}"/>
              </a:ext>
            </a:extLst>
          </p:cNvPr>
          <p:cNvCxnSpPr/>
          <p:nvPr/>
        </p:nvCxnSpPr>
        <p:spPr>
          <a:xfrm flipV="1">
            <a:off x="9735352" y="1719029"/>
            <a:ext cx="696836" cy="21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2A2FB14B-3318-F3AC-BC16-4FABBBDE6E42}"/>
              </a:ext>
            </a:extLst>
          </p:cNvPr>
          <p:cNvCxnSpPr/>
          <p:nvPr/>
        </p:nvCxnSpPr>
        <p:spPr>
          <a:xfrm flipV="1">
            <a:off x="9735352" y="1252951"/>
            <a:ext cx="696836" cy="21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7BED23AC-5582-D28A-B909-F4B79ADDEF0E}"/>
              </a:ext>
            </a:extLst>
          </p:cNvPr>
          <p:cNvSpPr txBox="1"/>
          <p:nvPr/>
        </p:nvSpPr>
        <p:spPr>
          <a:xfrm>
            <a:off x="10565192" y="3191235"/>
            <a:ext cx="675358" cy="323165"/>
          </a:xfrm>
          <a:prstGeom prst="rect">
            <a:avLst/>
          </a:prstGeom>
          <a:noFill/>
        </p:spPr>
        <p:txBody>
          <a:bodyPr wrap="square" lIns="0" tIns="0" rIns="0" bIns="0" rtlCol="0">
            <a:spAutoFit/>
          </a:bodyPr>
          <a:lstStyle/>
          <a:p>
            <a:pPr algn="l"/>
            <a:r>
              <a:rPr lang="es-MX" sz="2100" dirty="0">
                <a:solidFill>
                  <a:schemeClr val="bg2">
                    <a:lumMod val="10000"/>
                  </a:schemeClr>
                </a:solidFill>
              </a:rPr>
              <a:t>0.8V</a:t>
            </a:r>
          </a:p>
        </p:txBody>
      </p:sp>
      <p:sp>
        <p:nvSpPr>
          <p:cNvPr id="13" name="CuadroTexto 12">
            <a:extLst>
              <a:ext uri="{FF2B5EF4-FFF2-40B4-BE49-F238E27FC236}">
                <a16:creationId xmlns:a16="http://schemas.microsoft.com/office/drawing/2014/main" id="{E657B810-4452-E81A-E8E5-95A21A536326}"/>
              </a:ext>
            </a:extLst>
          </p:cNvPr>
          <p:cNvSpPr txBox="1"/>
          <p:nvPr/>
        </p:nvSpPr>
        <p:spPr>
          <a:xfrm>
            <a:off x="10565192" y="2153702"/>
            <a:ext cx="823244" cy="323165"/>
          </a:xfrm>
          <a:prstGeom prst="rect">
            <a:avLst/>
          </a:prstGeom>
          <a:noFill/>
        </p:spPr>
        <p:txBody>
          <a:bodyPr wrap="square" lIns="0" tIns="0" rIns="0" bIns="0" rtlCol="0">
            <a:spAutoFit/>
          </a:bodyPr>
          <a:lstStyle/>
          <a:p>
            <a:pPr algn="l"/>
            <a:r>
              <a:rPr lang="es-MX" sz="2100" dirty="0">
                <a:solidFill>
                  <a:schemeClr val="bg2">
                    <a:lumMod val="10000"/>
                  </a:schemeClr>
                </a:solidFill>
              </a:rPr>
              <a:t>1.17V</a:t>
            </a:r>
          </a:p>
        </p:txBody>
      </p:sp>
      <p:sp>
        <p:nvSpPr>
          <p:cNvPr id="14" name="CuadroTexto 13">
            <a:extLst>
              <a:ext uri="{FF2B5EF4-FFF2-40B4-BE49-F238E27FC236}">
                <a16:creationId xmlns:a16="http://schemas.microsoft.com/office/drawing/2014/main" id="{D9C9A18C-50AC-97D2-3292-B020D8AC6105}"/>
              </a:ext>
            </a:extLst>
          </p:cNvPr>
          <p:cNvSpPr txBox="1"/>
          <p:nvPr/>
        </p:nvSpPr>
        <p:spPr>
          <a:xfrm>
            <a:off x="10565192" y="1504931"/>
            <a:ext cx="823244" cy="323165"/>
          </a:xfrm>
          <a:prstGeom prst="rect">
            <a:avLst/>
          </a:prstGeom>
          <a:noFill/>
        </p:spPr>
        <p:txBody>
          <a:bodyPr wrap="square" lIns="0" tIns="0" rIns="0" bIns="0" rtlCol="0">
            <a:spAutoFit/>
          </a:bodyPr>
          <a:lstStyle/>
          <a:p>
            <a:pPr algn="l"/>
            <a:r>
              <a:rPr lang="es-MX" sz="2100" dirty="0">
                <a:solidFill>
                  <a:schemeClr val="bg2">
                    <a:lumMod val="10000"/>
                  </a:schemeClr>
                </a:solidFill>
              </a:rPr>
              <a:t>1.45V</a:t>
            </a:r>
          </a:p>
        </p:txBody>
      </p:sp>
      <p:sp>
        <p:nvSpPr>
          <p:cNvPr id="15" name="CuadroTexto 14">
            <a:extLst>
              <a:ext uri="{FF2B5EF4-FFF2-40B4-BE49-F238E27FC236}">
                <a16:creationId xmlns:a16="http://schemas.microsoft.com/office/drawing/2014/main" id="{B3655CC2-FB32-411F-4A59-955F7B1407E7}"/>
              </a:ext>
            </a:extLst>
          </p:cNvPr>
          <p:cNvSpPr txBox="1"/>
          <p:nvPr/>
        </p:nvSpPr>
        <p:spPr>
          <a:xfrm>
            <a:off x="10565192" y="990616"/>
            <a:ext cx="823244" cy="323165"/>
          </a:xfrm>
          <a:prstGeom prst="rect">
            <a:avLst/>
          </a:prstGeom>
          <a:noFill/>
        </p:spPr>
        <p:txBody>
          <a:bodyPr wrap="square" lIns="0" tIns="0" rIns="0" bIns="0" rtlCol="0">
            <a:spAutoFit/>
          </a:bodyPr>
          <a:lstStyle/>
          <a:p>
            <a:pPr algn="l"/>
            <a:r>
              <a:rPr lang="es-MX" sz="2100" dirty="0">
                <a:solidFill>
                  <a:schemeClr val="bg2">
                    <a:lumMod val="10000"/>
                  </a:schemeClr>
                </a:solidFill>
              </a:rPr>
              <a:t>1.61V</a:t>
            </a:r>
          </a:p>
        </p:txBody>
      </p:sp>
    </p:spTree>
    <p:extLst>
      <p:ext uri="{BB962C8B-B14F-4D97-AF65-F5344CB8AC3E}">
        <p14:creationId xmlns:p14="http://schemas.microsoft.com/office/powerpoint/2010/main" val="1997365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AFC8A32-35FF-7F85-F540-B963C61FD76A}"/>
              </a:ext>
            </a:extLst>
          </p:cNvPr>
          <p:cNvSpPr>
            <a:spLocks noGrp="1"/>
          </p:cNvSpPr>
          <p:nvPr>
            <p:ph type="title"/>
          </p:nvPr>
        </p:nvSpPr>
        <p:spPr/>
        <p:txBody>
          <a:bodyPr/>
          <a:lstStyle/>
          <a:p>
            <a:r>
              <a:rPr lang="es-MX" dirty="0"/>
              <a:t>Resultados de imágenes obtenidas</a:t>
            </a:r>
          </a:p>
        </p:txBody>
      </p:sp>
      <p:sp>
        <p:nvSpPr>
          <p:cNvPr id="4" name="Marcador de fecha 3">
            <a:extLst>
              <a:ext uri="{FF2B5EF4-FFF2-40B4-BE49-F238E27FC236}">
                <a16:creationId xmlns:a16="http://schemas.microsoft.com/office/drawing/2014/main" id="{CED19A79-6121-2AE5-7492-3AFCD8AAE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BD584AA9-201C-2C49-0399-6BA8ABF8289C}"/>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96AE43F7-EA0B-683D-DA8B-B616FD970661}"/>
              </a:ext>
            </a:extLst>
          </p:cNvPr>
          <p:cNvSpPr>
            <a:spLocks noGrp="1"/>
          </p:cNvSpPr>
          <p:nvPr>
            <p:ph type="sldNum" sz="quarter" idx="12"/>
          </p:nvPr>
        </p:nvSpPr>
        <p:spPr/>
        <p:txBody>
          <a:bodyPr/>
          <a:lstStyle/>
          <a:p>
            <a:fld id="{36B5EA5A-BC32-A742-B11B-8E7414D5B535}" type="slidenum">
              <a:rPr lang="en-US" smtClean="0"/>
              <a:pPr/>
              <a:t>61</a:t>
            </a:fld>
            <a:endParaRPr lang="en-US" dirty="0"/>
          </a:p>
        </p:txBody>
      </p:sp>
      <p:pic>
        <p:nvPicPr>
          <p:cNvPr id="12" name="Marcador de contenido 11">
            <a:extLst>
              <a:ext uri="{FF2B5EF4-FFF2-40B4-BE49-F238E27FC236}">
                <a16:creationId xmlns:a16="http://schemas.microsoft.com/office/drawing/2014/main" id="{4884C3A2-44F0-8439-5A40-CEF49B4F2F5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7987" y="1054245"/>
            <a:ext cx="6162675" cy="4210050"/>
          </a:xfrm>
        </p:spPr>
      </p:pic>
      <p:pic>
        <p:nvPicPr>
          <p:cNvPr id="13" name="Marcador de contenido 7" descr="Un circuito electrónico&#10;&#10;Descripción generada automáticamente con confianza baja">
            <a:extLst>
              <a:ext uri="{FF2B5EF4-FFF2-40B4-BE49-F238E27FC236}">
                <a16:creationId xmlns:a16="http://schemas.microsoft.com/office/drawing/2014/main" id="{08DF9EA4-9A7D-5AC4-7187-6C52B8C0CAAC}"/>
              </a:ext>
            </a:extLst>
          </p:cNvPr>
          <p:cNvPicPr>
            <a:picLocks noChangeAspect="1"/>
          </p:cNvPicPr>
          <p:nvPr/>
        </p:nvPicPr>
        <p:blipFill>
          <a:blip r:embed="rId5"/>
          <a:stretch>
            <a:fillRect/>
          </a:stretch>
        </p:blipFill>
        <p:spPr>
          <a:xfrm>
            <a:off x="8904012" y="1054245"/>
            <a:ext cx="2880000" cy="3840001"/>
          </a:xfrm>
          <a:prstGeom prst="rect">
            <a:avLst/>
          </a:prstGeom>
        </p:spPr>
      </p:pic>
      <p:sp>
        <p:nvSpPr>
          <p:cNvPr id="2" name="CuadroTexto 1">
            <a:extLst>
              <a:ext uri="{FF2B5EF4-FFF2-40B4-BE49-F238E27FC236}">
                <a16:creationId xmlns:a16="http://schemas.microsoft.com/office/drawing/2014/main" id="{24686FC9-A1FA-33F4-FC43-A08874226E2A}"/>
              </a:ext>
            </a:extLst>
          </p:cNvPr>
          <p:cNvSpPr txBox="1"/>
          <p:nvPr/>
        </p:nvSpPr>
        <p:spPr>
          <a:xfrm>
            <a:off x="407986" y="5264295"/>
            <a:ext cx="11376026" cy="969496"/>
          </a:xfrm>
          <a:prstGeom prst="rect">
            <a:avLst/>
          </a:prstGeom>
          <a:noFill/>
        </p:spPr>
        <p:txBody>
          <a:bodyPr wrap="square" lIns="0" tIns="0" rIns="0" bIns="0" rtlCol="0">
            <a:spAutoFit/>
          </a:bodyPr>
          <a:lstStyle/>
          <a:p>
            <a:pPr algn="l"/>
            <a:r>
              <a:rPr lang="es-MX" sz="2100" dirty="0">
                <a:solidFill>
                  <a:schemeClr val="bg2">
                    <a:lumMod val="10000"/>
                  </a:schemeClr>
                </a:solidFill>
              </a:rPr>
              <a:t>Se colocaron distintas máscaras encima de la matriz de fototransistores, iluminándola con el LED de un celular, colocado a 20cm. El circuito de lectura utilizado fue una resistencia de 10kΩ y un capacitor de 10nF. Con la función </a:t>
            </a:r>
            <a:r>
              <a:rPr lang="es-MX" sz="2100" dirty="0" err="1">
                <a:solidFill>
                  <a:schemeClr val="bg2">
                    <a:lumMod val="10000"/>
                  </a:schemeClr>
                </a:solidFill>
              </a:rPr>
              <a:t>heatmap</a:t>
            </a:r>
            <a:r>
              <a:rPr lang="es-MX" sz="2100" dirty="0">
                <a:solidFill>
                  <a:schemeClr val="bg2">
                    <a:lumMod val="10000"/>
                  </a:schemeClr>
                </a:solidFill>
              </a:rPr>
              <a:t>() se generaron las imágenes.</a:t>
            </a:r>
          </a:p>
        </p:txBody>
      </p:sp>
    </p:spTree>
    <p:extLst>
      <p:ext uri="{BB962C8B-B14F-4D97-AF65-F5344CB8AC3E}">
        <p14:creationId xmlns:p14="http://schemas.microsoft.com/office/powerpoint/2010/main" val="3059085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B7E5EA-F950-73C5-38C1-C3A597517F41}"/>
              </a:ext>
            </a:extLst>
          </p:cNvPr>
          <p:cNvSpPr>
            <a:spLocks noGrp="1"/>
          </p:cNvSpPr>
          <p:nvPr>
            <p:ph type="title"/>
          </p:nvPr>
        </p:nvSpPr>
        <p:spPr/>
        <p:txBody>
          <a:bodyPr/>
          <a:lstStyle/>
          <a:p>
            <a:r>
              <a:rPr lang="es-MX" dirty="0"/>
              <a:t>Resultados de máscaras aplicadas</a:t>
            </a:r>
          </a:p>
        </p:txBody>
      </p:sp>
      <p:sp>
        <p:nvSpPr>
          <p:cNvPr id="4" name="Marcador de fecha 3">
            <a:extLst>
              <a:ext uri="{FF2B5EF4-FFF2-40B4-BE49-F238E27FC236}">
                <a16:creationId xmlns:a16="http://schemas.microsoft.com/office/drawing/2014/main" id="{8F84A58F-6790-D35B-353B-8A84D83F69D3}"/>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35CB004B-06BA-0FC3-DFEA-3028DAD8DB4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EB04939-BDD7-BA74-8EC3-BC5589790427}"/>
              </a:ext>
            </a:extLst>
          </p:cNvPr>
          <p:cNvSpPr>
            <a:spLocks noGrp="1"/>
          </p:cNvSpPr>
          <p:nvPr>
            <p:ph type="sldNum" sz="quarter" idx="12"/>
          </p:nvPr>
        </p:nvSpPr>
        <p:spPr/>
        <p:txBody>
          <a:bodyPr/>
          <a:lstStyle/>
          <a:p>
            <a:fld id="{36B5EA5A-BC32-A742-B11B-8E7414D5B535}" type="slidenum">
              <a:rPr lang="en-US" smtClean="0"/>
              <a:pPr/>
              <a:t>62</a:t>
            </a:fld>
            <a:endParaRPr lang="en-US" dirty="0"/>
          </a:p>
        </p:txBody>
      </p:sp>
      <p:pic>
        <p:nvPicPr>
          <p:cNvPr id="16" name="Marcador de contenido 15">
            <a:extLst>
              <a:ext uri="{FF2B5EF4-FFF2-40B4-BE49-F238E27FC236}">
                <a16:creationId xmlns:a16="http://schemas.microsoft.com/office/drawing/2014/main" id="{C40A2FF5-5076-6827-43D3-D87EBC6DFDE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689468" y="859828"/>
            <a:ext cx="8955940" cy="5340947"/>
          </a:xfrm>
        </p:spPr>
      </p:pic>
    </p:spTree>
    <p:extLst>
      <p:ext uri="{BB962C8B-B14F-4D97-AF65-F5344CB8AC3E}">
        <p14:creationId xmlns:p14="http://schemas.microsoft.com/office/powerpoint/2010/main" val="295388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Interfaz de usuario gráfica, Aplicación&#10;&#10;Descripción generada automáticamente">
            <a:extLst>
              <a:ext uri="{FF2B5EF4-FFF2-40B4-BE49-F238E27FC236}">
                <a16:creationId xmlns:a16="http://schemas.microsoft.com/office/drawing/2014/main" id="{3B62DE5A-E73E-BB4F-3B69-5E2B6374F2B1}"/>
              </a:ext>
            </a:extLst>
          </p:cNvPr>
          <p:cNvPicPr>
            <a:picLocks noGrp="1" noChangeAspect="1"/>
          </p:cNvPicPr>
          <p:nvPr>
            <p:ph idx="1"/>
          </p:nvPr>
        </p:nvPicPr>
        <p:blipFill>
          <a:blip r:embed="rId3"/>
          <a:srcRect l="8433" t="7028" r="5346" b="4228"/>
          <a:stretch/>
        </p:blipFill>
        <p:spPr>
          <a:xfrm>
            <a:off x="471659" y="1847272"/>
            <a:ext cx="5552904" cy="4286529"/>
          </a:xfrm>
        </p:spPr>
      </p:pic>
      <p:sp>
        <p:nvSpPr>
          <p:cNvPr id="3" name="Título 2">
            <a:extLst>
              <a:ext uri="{FF2B5EF4-FFF2-40B4-BE49-F238E27FC236}">
                <a16:creationId xmlns:a16="http://schemas.microsoft.com/office/drawing/2014/main" id="{1469237D-859C-9F6A-E8D9-3AD7D9FFAA6D}"/>
              </a:ext>
            </a:extLst>
          </p:cNvPr>
          <p:cNvSpPr>
            <a:spLocks noGrp="1"/>
          </p:cNvSpPr>
          <p:nvPr>
            <p:ph type="title"/>
          </p:nvPr>
        </p:nvSpPr>
        <p:spPr/>
        <p:txBody>
          <a:bodyPr/>
          <a:lstStyle/>
          <a:p>
            <a:r>
              <a:rPr lang="es-MX" dirty="0"/>
              <a:t>Resultados de máscaras aplicadas</a:t>
            </a:r>
          </a:p>
        </p:txBody>
      </p:sp>
      <p:sp>
        <p:nvSpPr>
          <p:cNvPr id="4" name="Marcador de fecha 3">
            <a:extLst>
              <a:ext uri="{FF2B5EF4-FFF2-40B4-BE49-F238E27FC236}">
                <a16:creationId xmlns:a16="http://schemas.microsoft.com/office/drawing/2014/main" id="{8680F62C-9C5C-0653-EAE2-9DAFE8C7E7CD}"/>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D891588-954B-1F99-4B01-003C1341661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54B6098-2B4D-4D40-3074-AE0FF2D6F613}"/>
              </a:ext>
            </a:extLst>
          </p:cNvPr>
          <p:cNvSpPr>
            <a:spLocks noGrp="1"/>
          </p:cNvSpPr>
          <p:nvPr>
            <p:ph type="sldNum" sz="quarter" idx="12"/>
          </p:nvPr>
        </p:nvSpPr>
        <p:spPr/>
        <p:txBody>
          <a:bodyPr/>
          <a:lstStyle/>
          <a:p>
            <a:fld id="{36B5EA5A-BC32-A742-B11B-8E7414D5B535}" type="slidenum">
              <a:rPr lang="en-US" smtClean="0"/>
              <a:pPr/>
              <a:t>63</a:t>
            </a:fld>
            <a:endParaRPr lang="en-US" dirty="0"/>
          </a:p>
        </p:txBody>
      </p:sp>
      <p:pic>
        <p:nvPicPr>
          <p:cNvPr id="2" name="Marcador de contenido 7" descr="Una captura de pantalla de un celular&#10;&#10;Descripción generada automáticamente con confianza media">
            <a:extLst>
              <a:ext uri="{FF2B5EF4-FFF2-40B4-BE49-F238E27FC236}">
                <a16:creationId xmlns:a16="http://schemas.microsoft.com/office/drawing/2014/main" id="{6F706681-DA42-E151-15EB-FD02EF953DFD}"/>
              </a:ext>
            </a:extLst>
          </p:cNvPr>
          <p:cNvPicPr>
            <a:picLocks noChangeAspect="1"/>
          </p:cNvPicPr>
          <p:nvPr/>
        </p:nvPicPr>
        <p:blipFill>
          <a:blip r:embed="rId4"/>
          <a:srcRect l="9559" t="5431" r="4237" b="3042"/>
          <a:stretch/>
        </p:blipFill>
        <p:spPr>
          <a:xfrm>
            <a:off x="6235897" y="1779612"/>
            <a:ext cx="5552903" cy="4421851"/>
          </a:xfrm>
          <a:prstGeom prst="rect">
            <a:avLst/>
          </a:prstGeom>
        </p:spPr>
      </p:pic>
    </p:spTree>
    <p:extLst>
      <p:ext uri="{BB962C8B-B14F-4D97-AF65-F5344CB8AC3E}">
        <p14:creationId xmlns:p14="http://schemas.microsoft.com/office/powerpoint/2010/main" val="643998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Conclusiones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64</a:t>
            </a:fld>
            <a:endParaRPr lang="en-US" dirty="0"/>
          </a:p>
        </p:txBody>
      </p:sp>
    </p:spTree>
    <p:extLst>
      <p:ext uri="{BB962C8B-B14F-4D97-AF65-F5344CB8AC3E}">
        <p14:creationId xmlns:p14="http://schemas.microsoft.com/office/powerpoint/2010/main" val="4225605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12864B9-411A-73F5-AF78-36E14C55EA0A}"/>
              </a:ext>
            </a:extLst>
          </p:cNvPr>
          <p:cNvSpPr>
            <a:spLocks noGrp="1"/>
          </p:cNvSpPr>
          <p:nvPr>
            <p:ph idx="1"/>
          </p:nvPr>
        </p:nvSpPr>
        <p:spPr>
          <a:xfrm>
            <a:off x="407989" y="368300"/>
            <a:ext cx="11376024" cy="5832475"/>
          </a:xfrm>
        </p:spPr>
        <p:txBody>
          <a:bodyPr>
            <a:normAutofit/>
          </a:bodyPr>
          <a:lstStyle/>
          <a:p>
            <a:pPr marL="342900" indent="-342900" algn="just">
              <a:lnSpc>
                <a:spcPct val="100000"/>
              </a:lnSpc>
              <a:buFont typeface="Arial" panose="020B0604020202020204" pitchFamily="34" charset="0"/>
              <a:buChar char="•"/>
            </a:pPr>
            <a:r>
              <a:rPr lang="es-MX" b="0" i="0" dirty="0">
                <a:solidFill>
                  <a:schemeClr val="bg2">
                    <a:lumMod val="10000"/>
                  </a:schemeClr>
                </a:solidFill>
                <a:effectLst/>
              </a:rPr>
              <a:t>Uno de los principales logros de este trabajo fue el diseño de códigos robustos, modulares y escalables para la implementación del protocolo SPI en </a:t>
            </a:r>
            <a:r>
              <a:rPr lang="es-MX" b="0" i="0" dirty="0" err="1">
                <a:solidFill>
                  <a:schemeClr val="bg2">
                    <a:lumMod val="10000"/>
                  </a:schemeClr>
                </a:solidFill>
                <a:effectLst/>
              </a:rPr>
              <a:t>Verilog</a:t>
            </a:r>
            <a:r>
              <a:rPr lang="es-MX" b="0" i="0" dirty="0">
                <a:solidFill>
                  <a:schemeClr val="bg2">
                    <a:lumMod val="10000"/>
                  </a:schemeClr>
                </a:solidFill>
                <a:effectLst/>
              </a:rPr>
              <a:t>, específicamente para el control de los convertidores analógico-digital (A/D) y </a:t>
            </a:r>
            <a:r>
              <a:rPr lang="es-MX" b="0" i="0" dirty="0" err="1">
                <a:solidFill>
                  <a:schemeClr val="bg2">
                    <a:lumMod val="10000"/>
                  </a:schemeClr>
                </a:solidFill>
                <a:effectLst/>
              </a:rPr>
              <a:t>digitalanalógico</a:t>
            </a:r>
            <a:r>
              <a:rPr lang="es-MX" b="0" i="0" dirty="0">
                <a:solidFill>
                  <a:schemeClr val="bg2">
                    <a:lumMod val="10000"/>
                  </a:schemeClr>
                </a:solidFill>
                <a:effectLst/>
              </a:rPr>
              <a:t> (D/A), ADS7841 y MCP4922, respectivamente. La robustez del SPI fue comprobada a través de simulaciones, mediciones con osciloscopio y multímetro, así como por la recepción de datos mediante MATLAB. Estos códigos no solo cumplen con los requisitos del proyecto, sino que además tienen la flexibilidad de ser reutilizados y adaptados a futuras necesidades. Su diseño modular permite modificaciones fáciles y rápidas.</a:t>
            </a:r>
            <a:r>
              <a:rPr lang="es-MX" b="0" dirty="0">
                <a:solidFill>
                  <a:schemeClr val="bg2">
                    <a:lumMod val="10000"/>
                  </a:schemeClr>
                </a:solidFill>
              </a:rPr>
              <a:t> </a:t>
            </a:r>
          </a:p>
          <a:p>
            <a:pPr marL="342900" indent="-342900" algn="just">
              <a:lnSpc>
                <a:spcPct val="100000"/>
              </a:lnSpc>
              <a:buFont typeface="Arial" panose="020B0604020202020204" pitchFamily="34" charset="0"/>
              <a:buChar char="•"/>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Se logró diseñar una PCB funcional con una matriz de 8x8 fototransistores, capaz de detectar las variaciones de luz. La PCB no solo demostró ser eficiente en su propósito, sino que también cumplió con todos los requisitos de diseño y fabricación, lo que permitió que fuera producida y ensamblada exitosamente. Este resultado valida tanto el diseño como su implementación práctica, asegurando su utilidad en aplicaciones futuras que requieran la captura de imágenes a través de variaciones lumínicas.</a:t>
            </a:r>
            <a:br>
              <a:rPr lang="es-MX" dirty="0"/>
            </a:br>
            <a:endParaRPr lang="es-MX" dirty="0"/>
          </a:p>
        </p:txBody>
      </p:sp>
      <p:sp>
        <p:nvSpPr>
          <p:cNvPr id="4" name="Marcador de fecha 3">
            <a:extLst>
              <a:ext uri="{FF2B5EF4-FFF2-40B4-BE49-F238E27FC236}">
                <a16:creationId xmlns:a16="http://schemas.microsoft.com/office/drawing/2014/main" id="{8B7F9E8D-24EC-F561-8589-AA38C01783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86F2B3C-99D6-39F5-3502-E26DA816CE84}"/>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1731798-3F75-6142-3109-7C59D5FDF879}"/>
              </a:ext>
            </a:extLst>
          </p:cNvPr>
          <p:cNvSpPr>
            <a:spLocks noGrp="1"/>
          </p:cNvSpPr>
          <p:nvPr>
            <p:ph type="sldNum" sz="quarter" idx="12"/>
          </p:nvPr>
        </p:nvSpPr>
        <p:spPr/>
        <p:txBody>
          <a:bodyPr/>
          <a:lstStyle/>
          <a:p>
            <a:fld id="{36B5EA5A-BC32-A742-B11B-8E7414D5B535}" type="slidenum">
              <a:rPr lang="en-US" smtClean="0"/>
              <a:pPr/>
              <a:t>65</a:t>
            </a:fld>
            <a:endParaRPr lang="en-US" dirty="0"/>
          </a:p>
        </p:txBody>
      </p:sp>
    </p:spTree>
    <p:extLst>
      <p:ext uri="{BB962C8B-B14F-4D97-AF65-F5344CB8AC3E}">
        <p14:creationId xmlns:p14="http://schemas.microsoft.com/office/powerpoint/2010/main" val="2188429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1D099B14-FE62-B34D-A840-B462EE7E3F68}"/>
              </a:ext>
            </a:extLst>
          </p:cNvPr>
          <p:cNvSpPr>
            <a:spLocks noGrp="1"/>
          </p:cNvSpPr>
          <p:nvPr>
            <p:ph idx="1"/>
          </p:nvPr>
        </p:nvSpPr>
        <p:spPr>
          <a:xfrm>
            <a:off x="407989" y="232756"/>
            <a:ext cx="11376024" cy="5968019"/>
          </a:xfrm>
        </p:spPr>
        <p:txBody>
          <a:bodyPr>
            <a:normAutofit/>
          </a:bodyPr>
          <a:lstStyle/>
          <a:p>
            <a:pPr marL="342900" indent="-342900">
              <a:lnSpc>
                <a:spcPct val="100000"/>
              </a:lnSpc>
              <a:buFont typeface="Arial" panose="020B0604020202020204" pitchFamily="34" charset="0"/>
              <a:buChar char="•"/>
            </a:pPr>
            <a:r>
              <a:rPr lang="es-MX" b="0" dirty="0">
                <a:solidFill>
                  <a:schemeClr val="bg2">
                    <a:lumMod val="10000"/>
                  </a:schemeClr>
                </a:solidFill>
              </a:rPr>
              <a:t>El módulo de caracterización desarrollado no solo demostró ser eficaz para las pruebas realizadas, sino que también ofrece la flexibilidad necesaria para ser modificado y adaptado para la caracterización de un microbolómetro real. Este enfoque modular permite que el sistema se ajuste a diferentes requisitos y aplicaciones.</a:t>
            </a:r>
          </a:p>
          <a:p>
            <a:pPr>
              <a:lnSpc>
                <a:spcPct val="100000"/>
              </a:lnSpc>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Aunque en este trabajo el uso de una resistencia de referencia y un capacitor fueron suficientes para emplearse como circuito de lectura, no significa que estos sirvan para cualquier tipo de sensor. Es necesario contar con un circuito de lectura específico adaptado a la señal de salida generada por el detector en uso. Esto es esencial para asegurar una captura precisa y eficiente de los datos.</a:t>
            </a:r>
          </a:p>
          <a:p>
            <a:pPr marL="342900" indent="-342900">
              <a:lnSpc>
                <a:spcPct val="100000"/>
              </a:lnSpc>
              <a:buFont typeface="Arial" panose="020B0604020202020204" pitchFamily="34" charset="0"/>
              <a:buChar char="•"/>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Para obtener lecturas adecuadas de una matriz de detectores, no es suficiente contar únicamente con convertidores A/D y D/A de alta resolución. Es igualmente crucial utilizar multiplexores que no introduzcan una resistencia excesiva en el circuito. La resistencia añadida por los multiplexores altera las mediciones, afectando la precisión del sistema de adquisición de datos. Por lo tanto, es esencial seleccionar cuidadosamente los componentes para minimizar estas interferencias y obtener lecturas precisas y confiables.</a:t>
            </a:r>
          </a:p>
        </p:txBody>
      </p:sp>
      <p:sp>
        <p:nvSpPr>
          <p:cNvPr id="4" name="Marcador de fecha 3">
            <a:extLst>
              <a:ext uri="{FF2B5EF4-FFF2-40B4-BE49-F238E27FC236}">
                <a16:creationId xmlns:a16="http://schemas.microsoft.com/office/drawing/2014/main" id="{56E4CF6D-5FCF-B15D-46FC-D828F0422497}"/>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0DC19A47-ED3A-109F-DEE6-945C6A3E45D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C15A6698-CA5E-8EE8-B4C3-38504B22FD24}"/>
              </a:ext>
            </a:extLst>
          </p:cNvPr>
          <p:cNvSpPr>
            <a:spLocks noGrp="1"/>
          </p:cNvSpPr>
          <p:nvPr>
            <p:ph type="sldNum" sz="quarter" idx="12"/>
          </p:nvPr>
        </p:nvSpPr>
        <p:spPr/>
        <p:txBody>
          <a:bodyPr/>
          <a:lstStyle/>
          <a:p>
            <a:fld id="{36B5EA5A-BC32-A742-B11B-8E7414D5B535}" type="slidenum">
              <a:rPr lang="en-US" smtClean="0"/>
              <a:pPr/>
              <a:t>66</a:t>
            </a:fld>
            <a:endParaRPr lang="en-US" dirty="0"/>
          </a:p>
        </p:txBody>
      </p:sp>
    </p:spTree>
    <p:extLst>
      <p:ext uri="{BB962C8B-B14F-4D97-AF65-F5344CB8AC3E}">
        <p14:creationId xmlns:p14="http://schemas.microsoft.com/office/powerpoint/2010/main" val="414797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63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lstStyle/>
          <a:p>
            <a:pPr marL="0" indent="0" algn="just">
              <a:buNone/>
            </a:pPr>
            <a:r>
              <a:rPr lang="es-ES" dirty="0"/>
              <a:t>U</a:t>
            </a:r>
            <a:r>
              <a:rPr lang="es-ES" noProof="0" dirty="0"/>
              <a:t>n detector infrarrojo es un dispositivo capaz de absorber parte de la energía infrarroja radiada hacia él, provocando una variación en alguna de sus propiedades eléctricas [13].</a:t>
            </a:r>
          </a:p>
          <a:p>
            <a:pPr marL="0" indent="0" algn="just">
              <a:buNone/>
            </a:pPr>
            <a:endParaRPr lang="es-ES" noProof="0" dirty="0"/>
          </a:p>
          <a:p>
            <a:pPr marL="0" indent="0" algn="just">
              <a:buNone/>
            </a:pPr>
            <a:r>
              <a:rPr lang="es-ES" b="0" noProof="0" dirty="0"/>
              <a:t>Podemos pensar en un detector infrarrojo como un transductor, el cual convierte un tipo de señal en otra; el detector infrarrojo convierte la radiación infrarroja incidente en una señal eléctrica [8].</a:t>
            </a:r>
          </a:p>
          <a:p>
            <a:pPr marL="0" indent="0" algn="just">
              <a:buNone/>
            </a:pPr>
            <a:endParaRPr lang="es-ES" b="0" dirty="0"/>
          </a:p>
          <a:p>
            <a:pPr marL="0" indent="0" algn="just">
              <a:buNone/>
            </a:pPr>
            <a:r>
              <a:rPr lang="es-ES" b="0" noProof="0" dirty="0"/>
              <a:t>Los detectores infrarrojos se pueden clasificar en dos categorías: </a:t>
            </a:r>
          </a:p>
          <a:p>
            <a:pPr algn="just"/>
            <a:r>
              <a:rPr lang="es-ES" b="0" noProof="0" dirty="0"/>
              <a:t>Detectores de fotones (interacción de fotones-electrones).</a:t>
            </a:r>
          </a:p>
          <a:p>
            <a:pPr algn="just"/>
            <a:r>
              <a:rPr lang="es-ES" b="0" dirty="0"/>
              <a:t>D</a:t>
            </a:r>
            <a:r>
              <a:rPr lang="es-ES" b="0" noProof="0" dirty="0" err="1"/>
              <a:t>etectores</a:t>
            </a:r>
            <a:r>
              <a:rPr lang="es-ES" b="0" noProof="0" dirty="0"/>
              <a:t> térmicos (</a:t>
            </a:r>
            <a:r>
              <a:rPr lang="es-ES" b="0" dirty="0"/>
              <a:t>cambio de temperatura</a:t>
            </a:r>
            <a:r>
              <a:rPr lang="es-ES" b="0" noProof="0" dirty="0"/>
              <a:t>).</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Sensores de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7</a:t>
            </a:fld>
            <a:endParaRPr lang="en-US" dirty="0"/>
          </a:p>
        </p:txBody>
      </p:sp>
    </p:spTree>
    <p:extLst>
      <p:ext uri="{BB962C8B-B14F-4D97-AF65-F5344CB8AC3E}">
        <p14:creationId xmlns:p14="http://schemas.microsoft.com/office/powerpoint/2010/main" val="407065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normAutofit/>
          </a:bodyPr>
          <a:lstStyle/>
          <a:p>
            <a:pPr algn="just"/>
            <a:r>
              <a:rPr lang="es-ES" noProof="0" dirty="0"/>
              <a:t>Visión nocturna: </a:t>
            </a:r>
            <a:r>
              <a:rPr lang="es-ES" b="0" noProof="0" dirty="0"/>
              <a:t>Las cámaras de visión nocturna trabajan en el espectro infrarrojo para permitir la visión en la oscuridad, estas capturan la radiación térmica emitida por objetos y seres vivos.</a:t>
            </a:r>
          </a:p>
          <a:p>
            <a:pPr algn="just"/>
            <a:r>
              <a:rPr lang="es-ES" noProof="0" dirty="0"/>
              <a:t>Medicina: </a:t>
            </a:r>
            <a:r>
              <a:rPr lang="es-ES" b="0" noProof="0" dirty="0"/>
              <a:t>Diagnóstico de cáncer y diabetes en el cuerpo humano.</a:t>
            </a:r>
          </a:p>
          <a:p>
            <a:pPr algn="just"/>
            <a:r>
              <a:rPr lang="es-ES" noProof="0" dirty="0"/>
              <a:t>Industria: </a:t>
            </a:r>
            <a:r>
              <a:rPr lang="es-ES" b="0" noProof="0" dirty="0"/>
              <a:t>Inspección del estado de equipos eléctricos y mecánicos.</a:t>
            </a:r>
          </a:p>
          <a:p>
            <a:pPr algn="just"/>
            <a:r>
              <a:rPr lang="es-ES" noProof="0" dirty="0"/>
              <a:t>Ambientales: </a:t>
            </a:r>
            <a:r>
              <a:rPr lang="es-ES" b="0" noProof="0" dirty="0"/>
              <a:t>Medición de la concentración de diversos gases contaminantes en la atmósfera.</a:t>
            </a:r>
          </a:p>
          <a:p>
            <a:pPr algn="just"/>
            <a:r>
              <a:rPr lang="es-ES" noProof="0" dirty="0"/>
              <a:t>Agricultura: </a:t>
            </a:r>
            <a:r>
              <a:rPr lang="es-ES" b="0" noProof="0" dirty="0"/>
              <a:t>Monitoreo del estado de los cultivos y la salud de las plantas, la humedad del suelo y la presencia de plagas o enfermedades.</a:t>
            </a:r>
          </a:p>
          <a:p>
            <a:pPr algn="just"/>
            <a:r>
              <a:rPr lang="es-ES" noProof="0" dirty="0"/>
              <a:t>Espectroscopía: </a:t>
            </a:r>
            <a:r>
              <a:rPr lang="es-ES" b="0" noProof="0" dirty="0"/>
              <a:t>Usada en química y biología para identificar y analizar estructuras moleculares de sustancias.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Aplicaciones de la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8</a:t>
            </a:fld>
            <a:endParaRPr lang="en-US" dirty="0"/>
          </a:p>
        </p:txBody>
      </p:sp>
    </p:spTree>
    <p:extLst>
      <p:ext uri="{BB962C8B-B14F-4D97-AF65-F5344CB8AC3E}">
        <p14:creationId xmlns:p14="http://schemas.microsoft.com/office/powerpoint/2010/main" val="246777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r>
              <a:rPr lang="es-MX" noProof="0" dirty="0"/>
              <a:t>¿Qué son los </a:t>
            </a:r>
            <a:r>
              <a:rPr lang="es-MX" noProof="0" dirty="0" err="1"/>
              <a:t>microbolómetros</a:t>
            </a:r>
            <a:r>
              <a:rPr lang="es-MX" dirty="0"/>
              <a:t>?</a:t>
            </a:r>
            <a:endParaRPr lang="es-MX" noProof="0" dirty="0"/>
          </a:p>
        </p:txBody>
      </p:sp>
      <p:pic>
        <p:nvPicPr>
          <p:cNvPr id="9" name="Imagen 8" descr="Imagen en blanco y negro&#10;&#10;Descripción generada automáticamente con confianza media">
            <a:extLst>
              <a:ext uri="{FF2B5EF4-FFF2-40B4-BE49-F238E27FC236}">
                <a16:creationId xmlns:a16="http://schemas.microsoft.com/office/drawing/2014/main" id="{5BBC1B3F-2881-3CF1-53D0-D656BCE6D5C1}"/>
              </a:ext>
            </a:extLst>
          </p:cNvPr>
          <p:cNvPicPr>
            <a:picLocks noChangeAspect="1"/>
          </p:cNvPicPr>
          <p:nvPr/>
        </p:nvPicPr>
        <p:blipFill>
          <a:blip r:embed="rId2"/>
          <a:stretch>
            <a:fillRect/>
          </a:stretch>
        </p:blipFill>
        <p:spPr>
          <a:xfrm>
            <a:off x="677148" y="1592264"/>
            <a:ext cx="5078252" cy="4608512"/>
          </a:xfrm>
          <a:prstGeom prst="rect">
            <a:avLst/>
          </a:prstGeom>
          <a:noFill/>
        </p:spPr>
      </p:pic>
      <p:sp>
        <p:nvSpPr>
          <p:cNvPr id="2" name="Content Placeholder 1">
            <a:extLst>
              <a:ext uri="{FF2B5EF4-FFF2-40B4-BE49-F238E27FC236}">
                <a16:creationId xmlns:a16="http://schemas.microsoft.com/office/drawing/2014/main" id="{0B392290-90D7-DBFD-BB03-5DEBDBBD27C4}"/>
              </a:ext>
            </a:extLst>
          </p:cNvPr>
          <p:cNvSpPr>
            <a:spLocks noGrp="1"/>
          </p:cNvSpPr>
          <p:nvPr>
            <p:ph sz="half" idx="2"/>
          </p:nvPr>
        </p:nvSpPr>
        <p:spPr>
          <a:xfrm>
            <a:off x="6172199" y="1592264"/>
            <a:ext cx="5611813" cy="4608511"/>
          </a:xfrm>
        </p:spPr>
        <p:txBody>
          <a:bodyPr>
            <a:normAutofit/>
          </a:bodyPr>
          <a:lstStyle/>
          <a:p>
            <a:pPr marL="0" indent="0">
              <a:buNone/>
            </a:pPr>
            <a:r>
              <a:rPr lang="es-ES" noProof="0" dirty="0"/>
              <a:t>Los </a:t>
            </a:r>
            <a:r>
              <a:rPr lang="es-ES" noProof="0" dirty="0" err="1"/>
              <a:t>microbolómetros</a:t>
            </a:r>
            <a:r>
              <a:rPr lang="es-ES" noProof="0" dirty="0"/>
              <a:t> son dispositivos que detectan la radiación infrarroja mediante el cambio en la resistencia eléctrica de un material al variar su temperatura. Conforme el material absorbe calor, su temperatura aumenta y su resistencia se modifica.</a:t>
            </a:r>
          </a:p>
          <a:p>
            <a:pPr marL="0" indent="0">
              <a:buNone/>
            </a:pPr>
            <a:endParaRPr lang="es-ES" noProof="0" dirty="0"/>
          </a:p>
          <a:p>
            <a:pPr marL="0" indent="0">
              <a:buNone/>
            </a:pPr>
            <a:r>
              <a:rPr lang="es-ES" b="0" dirty="0"/>
              <a:t>Los detectores de este tipo ofrecen alta resolución y sensibilidad, distinguiendo mínimas variaciones de temperatura sin necesidad de enfriamiento externo, lo que los hace portátiles y fáciles de operar</a:t>
            </a:r>
            <a:r>
              <a:rPr lang="en-US" b="0" dirty="0"/>
              <a:t> [20]</a:t>
            </a:r>
            <a:r>
              <a:rPr lang="es-ES" b="0" dirty="0"/>
              <a:t>.</a:t>
            </a:r>
            <a:endParaRPr lang="es-MX" b="0"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9</a:t>
            </a:fld>
            <a:endParaRPr lang="en-US"/>
          </a:p>
        </p:txBody>
      </p:sp>
    </p:spTree>
    <p:extLst>
      <p:ext uri="{BB962C8B-B14F-4D97-AF65-F5344CB8AC3E}">
        <p14:creationId xmlns:p14="http://schemas.microsoft.com/office/powerpoint/2010/main" val="4279977205"/>
      </p:ext>
    </p:extLst>
  </p:cSld>
  <p:clrMapOvr>
    <a:masterClrMapping/>
  </p:clrMapOvr>
</p:sld>
</file>

<file path=ppt/theme/theme1.xml><?xml version="1.0" encoding="utf-8"?>
<a:theme xmlns:a="http://schemas.openxmlformats.org/drawingml/2006/main" name="Office Theme">
  <a:themeElements>
    <a:clrScheme name="Custom 17">
      <a:dk1>
        <a:srgbClr val="0033A0"/>
      </a:dk1>
      <a:lt1>
        <a:srgbClr val="FFFFFF"/>
      </a:lt1>
      <a:dk2>
        <a:srgbClr val="2F2F2F"/>
      </a:dk2>
      <a:lt2>
        <a:srgbClr val="F8F8F8"/>
      </a:lt2>
      <a:accent1>
        <a:srgbClr val="0033A0"/>
      </a:accent1>
      <a:accent2>
        <a:srgbClr val="61C4D3"/>
      </a:accent2>
      <a:accent3>
        <a:srgbClr val="E15E32"/>
      </a:accent3>
      <a:accent4>
        <a:srgbClr val="BEBECB"/>
      </a:accent4>
      <a:accent5>
        <a:srgbClr val="6E2466"/>
      </a:accent5>
      <a:accent6>
        <a:srgbClr val="1C446A"/>
      </a:accent6>
      <a:hlink>
        <a:srgbClr val="6D2466"/>
      </a:hlink>
      <a:folHlink>
        <a:srgbClr val="61C4D3"/>
      </a:folHlink>
    </a:clrScheme>
    <a:fontScheme name="CER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CERN Corporate_16x9 PPT_v2024.pptx" id="{CF085BE9-E13D-8249-B4F3-B15893DF5078}" vid="{8DC4A9CA-60BF-5142-B3E7-A933F0F95F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CERN Corporate_16x9 PPT_v2024</Template>
  <TotalTime>2085</TotalTime>
  <Words>5028</Words>
  <Application>Microsoft Office PowerPoint</Application>
  <PresentationFormat>Panorámica</PresentationFormat>
  <Paragraphs>625</Paragraphs>
  <Slides>67</Slides>
  <Notes>22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67</vt:i4>
      </vt:variant>
    </vt:vector>
  </HeadingPairs>
  <TitlesOfParts>
    <vt:vector size="73" baseType="lpstr">
      <vt:lpstr>Aptos Serif</vt:lpstr>
      <vt:lpstr>Arial</vt:lpstr>
      <vt:lpstr>Calibri</vt:lpstr>
      <vt:lpstr>Cambria Math</vt:lpstr>
      <vt:lpstr>SFRM1200</vt:lpstr>
      <vt:lpstr>Office Theme</vt:lpstr>
      <vt:lpstr>Diseño y caracterización del sistema de instrumentación para un arreglo de microbolómetros</vt:lpstr>
      <vt:lpstr>Índice</vt:lpstr>
      <vt:lpstr>Introducción</vt:lpstr>
      <vt:lpstr>Sistemas de adquisición de datos (DAQs)</vt:lpstr>
      <vt:lpstr>Radiación Electromagnética</vt:lpstr>
      <vt:lpstr>Radiación infrarroja</vt:lpstr>
      <vt:lpstr>Sensores de radiación infrarroja</vt:lpstr>
      <vt:lpstr>Aplicaciones de la radiación infrarroja</vt:lpstr>
      <vt:lpstr>¿Qué son los microbolómetros?</vt:lpstr>
      <vt:lpstr>Objetivos</vt:lpstr>
      <vt:lpstr>Objetivos</vt:lpstr>
      <vt:lpstr>Microbolómetros: especificaciones</vt:lpstr>
      <vt:lpstr>Representación como circuito eléctrico.</vt:lpstr>
      <vt:lpstr>Diseño de un arreglo de microbolómetros</vt:lpstr>
      <vt:lpstr>Circuitos de lectura: Divisor resistivo</vt:lpstr>
      <vt:lpstr>Circuitos de lectura: Puente de Wheatstone</vt:lpstr>
      <vt:lpstr>Circuitos de lectura: BCDI (Bolometer Current Direct Injection)</vt:lpstr>
      <vt:lpstr>Circuitos de lectura: CTIA (Capacitive Trans-Impedance Amplifier)</vt:lpstr>
      <vt:lpstr>Circuitos de lectura: WBDA (Wheatstone Bridge Differential Amplifier)</vt:lpstr>
      <vt:lpstr>Circuitos de lectura: CCBDI (Constant Current Buffered Direct Injection)</vt:lpstr>
      <vt:lpstr>Circuitos de lectura: Comparativa</vt:lpstr>
      <vt:lpstr>Generación de imágenes infrarrojas con microbolómetros</vt:lpstr>
      <vt:lpstr>Máquinas de estado finito (FSM)</vt:lpstr>
      <vt:lpstr>Definición de FSM </vt:lpstr>
      <vt:lpstr>Estructura y tipos de FSM</vt:lpstr>
      <vt:lpstr>Representación de FSM</vt:lpstr>
      <vt:lpstr>Diagrama de estados abstracto</vt:lpstr>
      <vt:lpstr>Diagrama ASM (diagrama de máquina de estados algorítmica)</vt:lpstr>
      <vt:lpstr>ADCs y DACs</vt:lpstr>
      <vt:lpstr>Protocolo UART</vt:lpstr>
      <vt:lpstr>Diseño de firmware</vt:lpstr>
      <vt:lpstr>Protocolo UART</vt:lpstr>
      <vt:lpstr>Protocolo SPI</vt:lpstr>
      <vt:lpstr>Presentación de PowerPoint</vt:lpstr>
      <vt:lpstr>Especificaciones de ADC y DAC</vt:lpstr>
      <vt:lpstr>Caracterización de resistencias</vt:lpstr>
      <vt:lpstr>Caracterización de fotorresistencia</vt:lpstr>
      <vt:lpstr>Diseño de PCB</vt:lpstr>
      <vt:lpstr>Búsqueda y selección de componentes</vt:lpstr>
      <vt:lpstr>Diseño en ALTIUM</vt:lpstr>
      <vt:lpstr>Presentación de PowerPoint</vt:lpstr>
      <vt:lpstr>Presentación de PowerPoint</vt:lpstr>
      <vt:lpstr>Presentación de PowerPoint</vt:lpstr>
      <vt:lpstr>Presentación de PowerPoint</vt:lpstr>
      <vt:lpstr>Presentación de PowerPoint</vt:lpstr>
      <vt:lpstr>Fabricación</vt:lpstr>
      <vt:lpstr>Ensamble de PCB</vt:lpstr>
      <vt:lpstr>Sistema de adquisición de datos para la obtención de imágenes</vt:lpstr>
      <vt:lpstr>Resultados</vt:lpstr>
      <vt:lpstr>Resultados de protocolo SPI</vt:lpstr>
      <vt:lpstr>Verificación en osciloscopio</vt:lpstr>
      <vt:lpstr>Presentación de PowerPoint</vt:lpstr>
      <vt:lpstr>Presentación de PowerPoint</vt:lpstr>
      <vt:lpstr>Resultados de caracterización de resistencias y multiplexores</vt:lpstr>
      <vt:lpstr>Obtención de gráficas</vt:lpstr>
      <vt:lpstr>Presentación de PowerPoint</vt:lpstr>
      <vt:lpstr>Resistencia de multiplexores</vt:lpstr>
      <vt:lpstr>Resultados de caracterización de fotoresistencia</vt:lpstr>
      <vt:lpstr>Presentación de PowerPoint</vt:lpstr>
      <vt:lpstr>Respuesta de lumínica</vt:lpstr>
      <vt:lpstr>Resultados de imágenes obtenidas</vt:lpstr>
      <vt:lpstr>Resultados de máscaras aplicadas</vt:lpstr>
      <vt:lpstr>Resultados de máscaras aplicadas</vt:lpstr>
      <vt:lpstr>Conclusiones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Ciro F. Bermudez Marquez</dc:creator>
  <cp:lastModifiedBy>Julisa Verdejo Palacios</cp:lastModifiedBy>
  <cp:revision>195</cp:revision>
  <dcterms:created xsi:type="dcterms:W3CDTF">2024-09-06T09:12:32Z</dcterms:created>
  <dcterms:modified xsi:type="dcterms:W3CDTF">2024-09-20T15:07:53Z</dcterms:modified>
</cp:coreProperties>
</file>